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10" r:id="rId1"/>
  </p:sldMasterIdLst>
  <p:notesMasterIdLst>
    <p:notesMasterId r:id="rId37"/>
  </p:notesMasterIdLst>
  <p:handoutMasterIdLst>
    <p:handoutMasterId r:id="rId38"/>
  </p:handoutMasterIdLst>
  <p:sldIdLst>
    <p:sldId id="381" r:id="rId2"/>
    <p:sldId id="377" r:id="rId3"/>
    <p:sldId id="337" r:id="rId4"/>
    <p:sldId id="379" r:id="rId5"/>
    <p:sldId id="373" r:id="rId6"/>
    <p:sldId id="340" r:id="rId7"/>
    <p:sldId id="334" r:id="rId8"/>
    <p:sldId id="344" r:id="rId9"/>
    <p:sldId id="371" r:id="rId10"/>
    <p:sldId id="367" r:id="rId11"/>
    <p:sldId id="370" r:id="rId12"/>
    <p:sldId id="348" r:id="rId13"/>
    <p:sldId id="349" r:id="rId14"/>
    <p:sldId id="350" r:id="rId15"/>
    <p:sldId id="347" r:id="rId16"/>
    <p:sldId id="343" r:id="rId17"/>
    <p:sldId id="351" r:id="rId18"/>
    <p:sldId id="352" r:id="rId19"/>
    <p:sldId id="353" r:id="rId20"/>
    <p:sldId id="329" r:id="rId21"/>
    <p:sldId id="354" r:id="rId22"/>
    <p:sldId id="355" r:id="rId23"/>
    <p:sldId id="341" r:id="rId24"/>
    <p:sldId id="356" r:id="rId25"/>
    <p:sldId id="357" r:id="rId26"/>
    <p:sldId id="358" r:id="rId27"/>
    <p:sldId id="359" r:id="rId28"/>
    <p:sldId id="360" r:id="rId29"/>
    <p:sldId id="361" r:id="rId30"/>
    <p:sldId id="362" r:id="rId31"/>
    <p:sldId id="330" r:id="rId32"/>
    <p:sldId id="374" r:id="rId33"/>
    <p:sldId id="365" r:id="rId34"/>
    <p:sldId id="364" r:id="rId35"/>
    <p:sldId id="382" r:id="rId3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106"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06"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06"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06"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06"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06"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06"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06"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0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996633"/>
    <a:srgbClr val="FFEDB1"/>
    <a:srgbClr val="009999"/>
    <a:srgbClr val="FFFF66"/>
    <a:srgbClr val="840E0A"/>
    <a:srgbClr val="FFEEB1"/>
    <a:srgbClr val="063D34"/>
    <a:srgbClr val="BBE0E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80" y="1212"/>
      </p:cViewPr>
      <p:guideLst>
        <p:guide orient="horz" pos="336"/>
        <p:guide pos="2400"/>
      </p:guideLst>
    </p:cSldViewPr>
  </p:slideViewPr>
  <p:outlineViewPr>
    <p:cViewPr>
      <p:scale>
        <a:sx n="40" d="100"/>
        <a:sy n="40" d="100"/>
      </p:scale>
      <p:origin x="0" y="0"/>
    </p:cViewPr>
    <p:sldLst>
      <p:sld r:id="rId1" collapse="1"/>
    </p:sldLst>
  </p:outlineViewPr>
  <p:notesTextViewPr>
    <p:cViewPr>
      <p:scale>
        <a:sx n="100" d="100"/>
        <a:sy n="100" d="100"/>
      </p:scale>
      <p:origin x="0" y="0"/>
    </p:cViewPr>
  </p:notesTextViewPr>
  <p:sorterViewPr>
    <p:cViewPr>
      <p:scale>
        <a:sx n="60" d="100"/>
        <a:sy n="60" d="100"/>
      </p:scale>
      <p:origin x="0" y="0"/>
    </p:cViewPr>
  </p:sorterViewPr>
  <p:notesViewPr>
    <p:cSldViewPr>
      <p:cViewPr varScale="1">
        <p:scale>
          <a:sx n="113" d="100"/>
          <a:sy n="113" d="100"/>
        </p:scale>
        <p:origin x="-3112"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2EFBD8F-C0E6-4F54-AE69-6DD1F9ED5D75}" type="datetime1">
              <a:rPr lang="en-US"/>
              <a:pPr/>
              <a:t>2/6/2012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AF82970-171E-4F8B-BF80-7002D79387AD}"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r>
              <a:rPr lang="en-US"/>
              <a:t>Revised DRAFT 11/12/2010</a:t>
            </a:r>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5124"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09" charset="0"/>
                <a:ea typeface="ＭＳ Ｐゴシック" pitchFamily="-109" charset="-128"/>
                <a:cs typeface="ＭＳ Ｐゴシック" pitchFamily="-109"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A883FD4-7A70-43B3-AC83-E083BB858B87}"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64" charset="-52"/>
        <a:ea typeface="ＭＳ Ｐゴシック" pitchFamily="64" charset="-128"/>
        <a:cs typeface="ＭＳ Ｐゴシック" pitchFamily="64" charset="-128"/>
      </a:defRPr>
    </a:lvl1pPr>
    <a:lvl2pPr marL="37931725" indent="-37474525" algn="l" rtl="0" eaLnBrk="0" fontAlgn="base" hangingPunct="0">
      <a:spcBef>
        <a:spcPct val="30000"/>
      </a:spcBef>
      <a:spcAft>
        <a:spcPct val="0"/>
      </a:spcAft>
      <a:defRPr sz="1200" kern="1200">
        <a:solidFill>
          <a:schemeClr val="tx1"/>
        </a:solidFill>
        <a:latin typeface="Arial" pitchFamily="64" charset="-52"/>
        <a:ea typeface="ＭＳ Ｐゴシック" pitchFamily="64" charset="-128"/>
        <a:cs typeface="+mn-cs"/>
      </a:defRPr>
    </a:lvl2pPr>
    <a:lvl3pPr marL="914400" algn="l" rtl="0" eaLnBrk="0" fontAlgn="base" hangingPunct="0">
      <a:spcBef>
        <a:spcPct val="30000"/>
      </a:spcBef>
      <a:spcAft>
        <a:spcPct val="0"/>
      </a:spcAft>
      <a:defRPr sz="1200" kern="1200">
        <a:solidFill>
          <a:schemeClr val="tx1"/>
        </a:solidFill>
        <a:latin typeface="Arial" pitchFamily="64" charset="-52"/>
        <a:ea typeface="ＭＳ Ｐゴシック" pitchFamily="64" charset="-128"/>
        <a:cs typeface="+mn-cs"/>
      </a:defRPr>
    </a:lvl3pPr>
    <a:lvl4pPr marL="1371600" algn="l" rtl="0" eaLnBrk="0" fontAlgn="base" hangingPunct="0">
      <a:spcBef>
        <a:spcPct val="30000"/>
      </a:spcBef>
      <a:spcAft>
        <a:spcPct val="0"/>
      </a:spcAft>
      <a:defRPr sz="1200" kern="1200">
        <a:solidFill>
          <a:schemeClr val="tx1"/>
        </a:solidFill>
        <a:latin typeface="Arial" pitchFamily="64" charset="-52"/>
        <a:ea typeface="ＭＳ Ｐゴシック" pitchFamily="64" charset="-128"/>
        <a:cs typeface="+mn-cs"/>
      </a:defRPr>
    </a:lvl4pPr>
    <a:lvl5pPr marL="1828800" algn="l" rtl="0" eaLnBrk="0" fontAlgn="base" hangingPunct="0">
      <a:spcBef>
        <a:spcPct val="30000"/>
      </a:spcBef>
      <a:spcAft>
        <a:spcPct val="0"/>
      </a:spcAft>
      <a:defRPr sz="1200" kern="1200">
        <a:solidFill>
          <a:schemeClr val="tx1"/>
        </a:solidFill>
        <a:latin typeface="Arial" pitchFamily="64" charset="-52"/>
        <a:ea typeface="ＭＳ Ｐゴシック" pitchFamily="6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pm.ucdavis.edu/PMG/NE/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p:cNvSpPr>
          <p:nvPr>
            <p:ph type="sldImg"/>
          </p:nvPr>
        </p:nvSpPr>
        <p:spPr>
          <a:ln/>
        </p:spPr>
      </p:sp>
      <p:sp>
        <p:nvSpPr>
          <p:cNvPr id="7171" name="Notes Placeholder 2"/>
          <p:cNvSpPr>
            <a:spLocks noGrp="1"/>
          </p:cNvSpPr>
          <p:nvPr>
            <p:ph type="body" idx="1"/>
          </p:nvPr>
        </p:nvSpPr>
        <p:spPr>
          <a:noFill/>
          <a:ln/>
        </p:spPr>
        <p:txBody>
          <a:bodyPr/>
          <a:lstStyle/>
          <a:p>
            <a:pPr>
              <a:spcBef>
                <a:spcPct val="0"/>
              </a:spcBef>
            </a:pPr>
            <a:r>
              <a:rPr lang="en-US" smtClean="0">
                <a:latin typeface="Arial" pitchFamily="34" charset="0"/>
                <a:ea typeface="ＭＳ Ｐゴシック" pitchFamily="-106" charset="-128"/>
              </a:rPr>
              <a:t>This presentation is about enhancing and using biological control in gardens and landscapes. </a:t>
            </a:r>
          </a:p>
          <a:p>
            <a:pPr>
              <a:spcBef>
                <a:spcPct val="0"/>
              </a:spcBef>
            </a:pPr>
            <a:endParaRPr lang="en-US" b="1" smtClean="0">
              <a:latin typeface="Arial" pitchFamily="34" charset="0"/>
              <a:ea typeface="ＭＳ Ｐゴシック" pitchFamily="-106" charset="-128"/>
            </a:endParaRPr>
          </a:p>
          <a:p>
            <a:pPr>
              <a:spcBef>
                <a:spcPct val="0"/>
              </a:spcBef>
            </a:pPr>
            <a:r>
              <a:rPr lang="en-US" b="1" smtClean="0">
                <a:latin typeface="Arial" pitchFamily="34" charset="0"/>
                <a:ea typeface="ＭＳ Ｐゴシック" pitchFamily="-106" charset="-128"/>
              </a:rPr>
              <a:t>Photo</a:t>
            </a:r>
            <a:r>
              <a:rPr lang="en-US" smtClean="0">
                <a:latin typeface="Arial" pitchFamily="34" charset="0"/>
                <a:ea typeface="ＭＳ Ｐゴシック" pitchFamily="-106" charset="-128"/>
              </a:rPr>
              <a:t>: Syrphid fly larva (Syrphidae) preying on an aphid.</a:t>
            </a:r>
          </a:p>
          <a:p>
            <a:pPr>
              <a:spcBef>
                <a:spcPct val="0"/>
              </a:spcBef>
            </a:pPr>
            <a:endParaRPr lang="en-US" smtClean="0">
              <a:latin typeface="Arial" pitchFamily="34" charset="0"/>
              <a:ea typeface="ＭＳ Ｐゴシック" pitchFamily="-106" charset="-128"/>
            </a:endParaRPr>
          </a:p>
        </p:txBody>
      </p:sp>
      <p:sp>
        <p:nvSpPr>
          <p:cNvPr id="7172" name="Slide Number Placeholder 3"/>
          <p:cNvSpPr>
            <a:spLocks noGrp="1"/>
          </p:cNvSpPr>
          <p:nvPr>
            <p:ph type="sldNum" sz="quarter" idx="5"/>
          </p:nvPr>
        </p:nvSpPr>
        <p:spPr>
          <a:noFill/>
        </p:spPr>
        <p:txBody>
          <a:bodyPr/>
          <a:lstStyle/>
          <a:p>
            <a:fld id="{A356F6A7-341F-4183-ACC9-B8257F702E08}"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eaLnBrk="1" hangingPunct="1">
              <a:lnSpc>
                <a:spcPct val="90000"/>
              </a:lnSpc>
              <a:spcBef>
                <a:spcPct val="0"/>
              </a:spcBef>
            </a:pPr>
            <a:r>
              <a:rPr lang="en-US" b="1" smtClean="0">
                <a:latin typeface="Arial" pitchFamily="34" charset="0"/>
                <a:ea typeface="ＭＳ Ｐゴシック" pitchFamily="-106" charset="-128"/>
              </a:rPr>
              <a:t>Both green and brown lacewings </a:t>
            </a:r>
            <a:r>
              <a:rPr lang="en-US" smtClean="0">
                <a:latin typeface="Arial" pitchFamily="34" charset="0"/>
                <a:ea typeface="ＭＳ Ｐゴシック" pitchFamily="-106" charset="-128"/>
              </a:rPr>
              <a:t>may occur in the garden, but green ones are more common. At maturity, brown lacewings are about 1/2 as large as green lacewings.  Lacewing larvae feed on mites and small insects, including aphids, caterpillars, mealybugs, psyllids, scales, and whiteflies.  Adults of brown lacewings and some green lacewing species are predaceous. Adults of </a:t>
            </a:r>
            <a:r>
              <a:rPr lang="en-US" i="1" smtClean="0">
                <a:latin typeface="Arial" pitchFamily="34" charset="0"/>
                <a:ea typeface="ＭＳ Ｐゴシック" pitchFamily="-106" charset="-128"/>
              </a:rPr>
              <a:t>other green lacewing species </a:t>
            </a:r>
            <a:r>
              <a:rPr lang="en-US" smtClean="0">
                <a:latin typeface="Arial" pitchFamily="34" charset="0"/>
                <a:ea typeface="ＭＳ Ｐゴシック" pitchFamily="-106" charset="-128"/>
              </a:rPr>
              <a:t>consume only honeydew, nectar, and pollen.	</a:t>
            </a:r>
          </a:p>
          <a:p>
            <a:pPr eaLnBrk="1" hangingPunct="1">
              <a:lnSpc>
                <a:spcPct val="90000"/>
              </a:lnSpc>
              <a:spcBef>
                <a:spcPct val="0"/>
              </a:spcBef>
            </a:pPr>
            <a:r>
              <a:rPr lang="en-US" smtClean="0">
                <a:latin typeface="Arial" pitchFamily="34" charset="0"/>
                <a:ea typeface="ＭＳ Ｐゴシック" pitchFamily="-106" charset="-128"/>
              </a:rPr>
              <a:t>	</a:t>
            </a:r>
          </a:p>
          <a:p>
            <a:pPr eaLnBrk="1" hangingPunct="1">
              <a:lnSpc>
                <a:spcPct val="90000"/>
              </a:lnSpc>
              <a:spcBef>
                <a:spcPct val="0"/>
              </a:spcBef>
            </a:pPr>
            <a:r>
              <a:rPr lang="en-US" smtClean="0">
                <a:latin typeface="Arial" pitchFamily="34" charset="0"/>
                <a:ea typeface="ＭＳ Ｐゴシック" pitchFamily="-106" charset="-128"/>
              </a:rPr>
              <a:t>Lacewings develop through four life stages-egg, larva, pupa and adult. Adult green lacewing females lay eggs singly or in groups attached by a long, threadlike stalk that helps protect eggs from predation. Larvae molt through three instars, then pupate in a round silken cocoon.  Green lacewings are available commercially for release, but releases generally are not effective in gardens and landscapes.</a:t>
            </a:r>
          </a:p>
          <a:p>
            <a:pPr>
              <a:lnSpc>
                <a:spcPct val="90000"/>
              </a:lnSpc>
              <a:spcBef>
                <a:spcPct val="0"/>
              </a:spcBef>
            </a:pPr>
            <a:endParaRPr lang="en-US" smtClean="0">
              <a:latin typeface="Arial" pitchFamily="34" charset="0"/>
              <a:ea typeface="ＭＳ Ｐゴシック" pitchFamily="-106" charset="-128"/>
            </a:endParaRPr>
          </a:p>
          <a:p>
            <a:pPr>
              <a:lnSpc>
                <a:spcPct val="90000"/>
              </a:lnSpc>
              <a:spcBef>
                <a:spcPct val="0"/>
              </a:spcBef>
            </a:pPr>
            <a:r>
              <a:rPr lang="en-US" b="1" smtClean="0">
                <a:latin typeface="Arial" pitchFamily="34" charset="0"/>
                <a:ea typeface="ＭＳ Ｐゴシック" pitchFamily="-106" charset="-128"/>
              </a:rPr>
              <a:t>Photos: </a:t>
            </a:r>
            <a:r>
              <a:rPr lang="en-US" smtClean="0">
                <a:latin typeface="Arial" pitchFamily="34" charset="0"/>
                <a:ea typeface="ＭＳ Ｐゴシック" pitchFamily="-106" charset="-128"/>
              </a:rPr>
              <a:t>Brown lacewing adult (top left); Green lacewing adult (middle left); Green lacewing pupa (bottom left); Green lacewing eggs (top right); Brown lacewing egg (middle right); Green lacewing larva (bottom right)</a:t>
            </a:r>
          </a:p>
          <a:p>
            <a:pPr>
              <a:lnSpc>
                <a:spcPct val="90000"/>
              </a:lnSpc>
              <a:spcBef>
                <a:spcPct val="0"/>
              </a:spcBef>
            </a:pPr>
            <a:endParaRPr lang="en-US" smtClean="0">
              <a:latin typeface="Arial" pitchFamily="34" charset="0"/>
              <a:ea typeface="ＭＳ Ｐゴシック" pitchFamily="-106" charset="-128"/>
            </a:endParaRPr>
          </a:p>
          <a:p>
            <a:pPr eaLnBrk="1" hangingPunct="1">
              <a:lnSpc>
                <a:spcPct val="90000"/>
              </a:lnSpc>
              <a:spcBef>
                <a:spcPct val="0"/>
              </a:spcBef>
            </a:pPr>
            <a:r>
              <a:rPr lang="en-US" b="1" smtClean="0">
                <a:latin typeface="Arial" pitchFamily="34" charset="0"/>
                <a:ea typeface="ＭＳ Ｐゴシック" pitchFamily="-106" charset="-128"/>
              </a:rPr>
              <a:t>More information online:</a:t>
            </a:r>
          </a:p>
          <a:p>
            <a:pPr eaLnBrk="1" hangingPunct="1">
              <a:lnSpc>
                <a:spcPct val="90000"/>
              </a:lnSpc>
              <a:spcBef>
                <a:spcPct val="0"/>
              </a:spcBef>
            </a:pPr>
            <a:r>
              <a:rPr lang="en-US" smtClean="0">
                <a:latin typeface="Arial" pitchFamily="34" charset="0"/>
                <a:ea typeface="ＭＳ Ｐゴシック" pitchFamily="-106" charset="-128"/>
              </a:rPr>
              <a:t>http://www.ipm.ucdavis.edu/PMG/NE/green_lacewing.html</a:t>
            </a:r>
          </a:p>
          <a:p>
            <a:pPr eaLnBrk="1" hangingPunct="1">
              <a:lnSpc>
                <a:spcPct val="90000"/>
              </a:lnSpc>
              <a:spcBef>
                <a:spcPct val="0"/>
              </a:spcBef>
            </a:pPr>
            <a:r>
              <a:rPr lang="en-US" smtClean="0">
                <a:latin typeface="Arial" pitchFamily="34" charset="0"/>
                <a:ea typeface="ＭＳ Ｐゴシック" pitchFamily="-106" charset="-128"/>
              </a:rPr>
              <a:t>http://www.ipm.ucdavis.edu/PMG/NE/brown_lacewing.html</a:t>
            </a:r>
          </a:p>
          <a:p>
            <a:pPr>
              <a:lnSpc>
                <a:spcPct val="90000"/>
              </a:lnSpc>
            </a:pPr>
            <a:endParaRPr lang="en-US" smtClean="0">
              <a:latin typeface="Arial" pitchFamily="34" charset="0"/>
              <a:ea typeface="ＭＳ Ｐゴシック" pitchFamily="-106" charset="-128"/>
            </a:endParaRPr>
          </a:p>
        </p:txBody>
      </p:sp>
      <p:sp>
        <p:nvSpPr>
          <p:cNvPr id="25604" name="Slide Number Placeholder 3"/>
          <p:cNvSpPr>
            <a:spLocks noGrp="1"/>
          </p:cNvSpPr>
          <p:nvPr>
            <p:ph type="sldNum" sz="quarter" idx="5"/>
          </p:nvPr>
        </p:nvSpPr>
        <p:spPr>
          <a:noFill/>
        </p:spPr>
        <p:txBody>
          <a:bodyPr/>
          <a:lstStyle/>
          <a:p>
            <a:fld id="{3EB04CFD-615A-4486-AACA-7ABC32947E18}" type="slidenum">
              <a:rPr lang="en-US"/>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lnSpc>
                <a:spcPct val="80000"/>
              </a:lnSpc>
              <a:spcBef>
                <a:spcPct val="0"/>
              </a:spcBef>
            </a:pPr>
            <a:r>
              <a:rPr lang="en-US" sz="1100" smtClean="0">
                <a:latin typeface="Arial" pitchFamily="34" charset="0"/>
                <a:ea typeface="ＭＳ Ｐゴシック" pitchFamily="-106" charset="-128"/>
                <a:cs typeface="Arial" pitchFamily="34" charset="0"/>
              </a:rPr>
              <a:t>Although some </a:t>
            </a:r>
            <a:r>
              <a:rPr lang="en-US" sz="1100" b="1" smtClean="0">
                <a:latin typeface="Arial" pitchFamily="34" charset="0"/>
                <a:ea typeface="ＭＳ Ｐゴシック" pitchFamily="-106" charset="-128"/>
                <a:cs typeface="Arial" pitchFamily="34" charset="0"/>
              </a:rPr>
              <a:t>true bugs </a:t>
            </a:r>
            <a:r>
              <a:rPr lang="en-US" sz="1100" smtClean="0">
                <a:latin typeface="Arial" pitchFamily="34" charset="0"/>
                <a:ea typeface="ＭＳ Ｐゴシック" pitchFamily="-106" charset="-128"/>
                <a:cs typeface="Arial" pitchFamily="34" charset="0"/>
              </a:rPr>
              <a:t>are plant-feeding pests, many other species use their sucking mouthparts to feed on insects and are important predators.</a:t>
            </a:r>
          </a:p>
          <a:p>
            <a:pPr>
              <a:lnSpc>
                <a:spcPct val="80000"/>
              </a:lnSpc>
              <a:spcBef>
                <a:spcPct val="0"/>
              </a:spcBef>
            </a:pPr>
            <a:r>
              <a:rPr lang="en-US" sz="1100" smtClean="0">
                <a:latin typeface="Arial" pitchFamily="34" charset="0"/>
                <a:ea typeface="ＭＳ Ｐゴシック" pitchFamily="-106" charset="-128"/>
                <a:cs typeface="Arial" pitchFamily="34" charset="0"/>
              </a:rPr>
              <a:t>Predators in the true bug group prey on a great variety of invertebrates. </a:t>
            </a:r>
          </a:p>
          <a:p>
            <a:pPr>
              <a:lnSpc>
                <a:spcPct val="80000"/>
              </a:lnSpc>
              <a:spcBef>
                <a:spcPct val="0"/>
              </a:spcBef>
            </a:pPr>
            <a:r>
              <a:rPr lang="en-US" sz="1100" smtClean="0">
                <a:latin typeface="Arial" pitchFamily="34" charset="0"/>
                <a:ea typeface="ＭＳ Ｐゴシック" pitchFamily="-106" charset="-128"/>
                <a:cs typeface="Arial" pitchFamily="34" charset="0"/>
              </a:rPr>
              <a:t>Some examples of </a:t>
            </a:r>
            <a:r>
              <a:rPr lang="en-US" sz="1100" b="1" smtClean="0">
                <a:latin typeface="Arial" pitchFamily="34" charset="0"/>
                <a:ea typeface="ＭＳ Ｐゴシック" pitchFamily="-106" charset="-128"/>
                <a:cs typeface="Arial" pitchFamily="34" charset="0"/>
              </a:rPr>
              <a:t>predatory bugs </a:t>
            </a:r>
            <a:r>
              <a:rPr lang="en-US" sz="1100" smtClean="0">
                <a:latin typeface="Arial" pitchFamily="34" charset="0"/>
                <a:ea typeface="ＭＳ Ｐゴシック" pitchFamily="-106" charset="-128"/>
                <a:cs typeface="Arial" pitchFamily="34" charset="0"/>
              </a:rPr>
              <a:t>include:</a:t>
            </a:r>
          </a:p>
          <a:p>
            <a:pPr>
              <a:lnSpc>
                <a:spcPct val="80000"/>
              </a:lnSpc>
              <a:spcBef>
                <a:spcPct val="0"/>
              </a:spcBef>
              <a:buFontTx/>
              <a:buChar char="•"/>
            </a:pPr>
            <a:r>
              <a:rPr lang="en-US" sz="1100" smtClean="0">
                <a:latin typeface="Arial" pitchFamily="34" charset="0"/>
                <a:ea typeface="ＭＳ Ｐゴシック" pitchFamily="-106" charset="-128"/>
                <a:cs typeface="Arial" pitchFamily="34" charset="0"/>
              </a:rPr>
              <a:t> Minute pirate bugs (Anthocoridae family) which eat thrips, all stages of mites, insect eggs, aphids, mealybugs, psyllids, whiteflies, and small caterpillars. If feeding on mites, minute pirate bugs consume 100 or more in a lifetime. Nymphs are pear-shaped,  yellow to orangish, and. have distinctly red eyes. Females typically insert their eggs into plant tissue.</a:t>
            </a:r>
          </a:p>
          <a:p>
            <a:pPr>
              <a:lnSpc>
                <a:spcPct val="80000"/>
              </a:lnSpc>
              <a:spcBef>
                <a:spcPct val="0"/>
              </a:spcBef>
            </a:pPr>
            <a:endParaRPr lang="en-US" sz="1100" smtClean="0">
              <a:latin typeface="Arial" pitchFamily="34" charset="0"/>
              <a:ea typeface="ＭＳ Ｐゴシック" pitchFamily="-106" charset="-128"/>
              <a:cs typeface="Arial" pitchFamily="34" charset="0"/>
            </a:endParaRPr>
          </a:p>
          <a:p>
            <a:pPr>
              <a:lnSpc>
                <a:spcPct val="80000"/>
              </a:lnSpc>
              <a:spcBef>
                <a:spcPct val="0"/>
              </a:spcBef>
              <a:buFontTx/>
              <a:buChar char="•"/>
            </a:pPr>
            <a:r>
              <a:rPr lang="en-US" sz="1100" smtClean="0">
                <a:latin typeface="Arial" pitchFamily="34" charset="0"/>
                <a:ea typeface="ＭＳ Ｐゴシック" pitchFamily="-106" charset="-128"/>
                <a:cs typeface="Arial" pitchFamily="34" charset="0"/>
              </a:rPr>
              <a:t> Another common group is the bigeyed bugs (Geocorinae subfamily of Lygaeidae) - Adults and nymphs actively search low-growing plants for prey, including other bugs, insect eggs, flea beetles, small caterpillars, and mites. They are tiny (1/6 inch long or less) and have a wide head with prominent bulging eyes.</a:t>
            </a:r>
          </a:p>
          <a:p>
            <a:pPr>
              <a:lnSpc>
                <a:spcPct val="80000"/>
              </a:lnSpc>
              <a:spcBef>
                <a:spcPct val="0"/>
              </a:spcBef>
            </a:pPr>
            <a:endParaRPr lang="en-US" sz="1100" smtClean="0">
              <a:latin typeface="Arial" pitchFamily="34" charset="0"/>
              <a:ea typeface="ＭＳ Ｐゴシック" pitchFamily="-106" charset="-128"/>
              <a:cs typeface="Arial" pitchFamily="34" charset="0"/>
            </a:endParaRPr>
          </a:p>
          <a:p>
            <a:pPr>
              <a:lnSpc>
                <a:spcPct val="80000"/>
              </a:lnSpc>
              <a:spcBef>
                <a:spcPct val="0"/>
              </a:spcBef>
              <a:buFontTx/>
              <a:buChar char="•"/>
            </a:pPr>
            <a:r>
              <a:rPr lang="en-US" sz="1100" smtClean="0">
                <a:latin typeface="Arial" pitchFamily="34" charset="0"/>
                <a:ea typeface="ＭＳ Ｐゴシック" pitchFamily="-106" charset="-128"/>
                <a:cs typeface="Arial" pitchFamily="34" charset="0"/>
              </a:rPr>
              <a:t> A third group of much larger bugs is the assassin bugs (Reduviidae family) - Both adults and nymphs feed on caterpillars, leafhoppers, and a variety of other small- to medium-sized, mobile insects. Adults and nymphs stalk or lay in wait for prey, which they impale with their extended,  needlelike beak.</a:t>
            </a:r>
          </a:p>
          <a:p>
            <a:pPr>
              <a:lnSpc>
                <a:spcPct val="80000"/>
              </a:lnSpc>
              <a:spcBef>
                <a:spcPct val="0"/>
              </a:spcBef>
            </a:pPr>
            <a:endParaRPr lang="en-US" sz="1100" smtClean="0">
              <a:latin typeface="Arial" pitchFamily="34" charset="0"/>
              <a:ea typeface="ＭＳ Ｐゴシック" pitchFamily="-106" charset="-128"/>
              <a:cs typeface="Arial" pitchFamily="34" charset="0"/>
            </a:endParaRPr>
          </a:p>
          <a:p>
            <a:pPr>
              <a:lnSpc>
                <a:spcPct val="80000"/>
              </a:lnSpc>
              <a:spcBef>
                <a:spcPct val="0"/>
              </a:spcBef>
            </a:pPr>
            <a:r>
              <a:rPr lang="en-US" sz="1100" b="1" smtClean="0">
                <a:latin typeface="Arial" pitchFamily="34" charset="0"/>
                <a:ea typeface="ＭＳ Ｐゴシック" pitchFamily="-106" charset="-128"/>
                <a:cs typeface="Arial" pitchFamily="34" charset="0"/>
              </a:rPr>
              <a:t>Photos: </a:t>
            </a:r>
            <a:r>
              <a:rPr lang="en-US" sz="1100" smtClean="0">
                <a:latin typeface="Arial" pitchFamily="34" charset="0"/>
                <a:ea typeface="ＭＳ Ｐゴシック" pitchFamily="-106" charset="-128"/>
                <a:cs typeface="Arial" pitchFamily="34" charset="0"/>
              </a:rPr>
              <a:t>Minute pirate bug, </a:t>
            </a:r>
            <a:r>
              <a:rPr lang="en-US" sz="1100" i="1" smtClean="0">
                <a:latin typeface="Arial" pitchFamily="34" charset="0"/>
                <a:ea typeface="ＭＳ Ｐゴシック" pitchFamily="-106" charset="-128"/>
                <a:cs typeface="Arial" pitchFamily="34" charset="0"/>
              </a:rPr>
              <a:t>Orius tristicolor</a:t>
            </a:r>
            <a:r>
              <a:rPr lang="en-US" sz="1100" smtClean="0">
                <a:latin typeface="Arial" pitchFamily="34" charset="0"/>
                <a:ea typeface="ＭＳ Ｐゴシック" pitchFamily="-106" charset="-128"/>
                <a:cs typeface="Arial" pitchFamily="34" charset="0"/>
              </a:rPr>
              <a:t> (top);</a:t>
            </a:r>
            <a:r>
              <a:rPr lang="en-US" sz="1100" i="1" smtClean="0">
                <a:latin typeface="Arial" pitchFamily="34" charset="0"/>
                <a:ea typeface="ＭＳ Ｐゴシック" pitchFamily="-106" charset="-128"/>
                <a:cs typeface="Arial" pitchFamily="34" charset="0"/>
              </a:rPr>
              <a:t> </a:t>
            </a:r>
            <a:r>
              <a:rPr lang="en-US" sz="1100" smtClean="0">
                <a:latin typeface="Arial" pitchFamily="34" charset="0"/>
                <a:ea typeface="ＭＳ Ｐゴシック" pitchFamily="-106" charset="-128"/>
                <a:cs typeface="Arial" pitchFamily="34" charset="0"/>
              </a:rPr>
              <a:t>Bi eyed bug, </a:t>
            </a:r>
            <a:r>
              <a:rPr lang="en-US" sz="1100" i="1" smtClean="0">
                <a:latin typeface="Arial" pitchFamily="34" charset="0"/>
                <a:ea typeface="ＭＳ Ｐゴシック" pitchFamily="-106" charset="-128"/>
                <a:cs typeface="Arial" pitchFamily="34" charset="0"/>
              </a:rPr>
              <a:t>Geocoris punctipes</a:t>
            </a:r>
            <a:r>
              <a:rPr lang="en-US" sz="1100" smtClean="0">
                <a:latin typeface="Arial" pitchFamily="34" charset="0"/>
                <a:ea typeface="ＭＳ Ｐゴシック" pitchFamily="-106" charset="-128"/>
                <a:cs typeface="Arial" pitchFamily="34" charset="0"/>
              </a:rPr>
              <a:t> (middle);</a:t>
            </a:r>
            <a:r>
              <a:rPr lang="en-US" sz="1100" i="1" smtClean="0">
                <a:latin typeface="Arial" pitchFamily="34" charset="0"/>
                <a:ea typeface="ＭＳ Ｐゴシック" pitchFamily="-106" charset="-128"/>
                <a:cs typeface="Arial" pitchFamily="34" charset="0"/>
              </a:rPr>
              <a:t> </a:t>
            </a:r>
            <a:r>
              <a:rPr lang="en-US" sz="1100" smtClean="0">
                <a:latin typeface="Arial" pitchFamily="34" charset="0"/>
                <a:ea typeface="ＭＳ Ｐゴシック" pitchFamily="-106" charset="-128"/>
                <a:cs typeface="Arial" pitchFamily="34" charset="0"/>
              </a:rPr>
              <a:t>Assassin bug, </a:t>
            </a:r>
            <a:r>
              <a:rPr lang="en-US" sz="1100" i="1" smtClean="0">
                <a:latin typeface="Arial" pitchFamily="34" charset="0"/>
                <a:ea typeface="ＭＳ Ｐゴシック" pitchFamily="-106" charset="-128"/>
                <a:cs typeface="Arial" pitchFamily="34" charset="0"/>
              </a:rPr>
              <a:t>Zelus renardii </a:t>
            </a:r>
            <a:r>
              <a:rPr lang="en-US" sz="1100" smtClean="0">
                <a:latin typeface="Arial" pitchFamily="34" charset="0"/>
                <a:ea typeface="ＭＳ Ｐゴシック" pitchFamily="-106" charset="-128"/>
                <a:cs typeface="Arial" pitchFamily="34" charset="0"/>
              </a:rPr>
              <a:t>(bottom)</a:t>
            </a:r>
            <a:endParaRPr lang="en-US" sz="1100" i="1" smtClean="0">
              <a:latin typeface="Arial" pitchFamily="34" charset="0"/>
              <a:ea typeface="ＭＳ Ｐゴシック" pitchFamily="-106" charset="-128"/>
              <a:cs typeface="Arial" pitchFamily="34" charset="0"/>
            </a:endParaRPr>
          </a:p>
          <a:p>
            <a:pPr>
              <a:lnSpc>
                <a:spcPct val="80000"/>
              </a:lnSpc>
              <a:spcBef>
                <a:spcPct val="0"/>
              </a:spcBef>
            </a:pPr>
            <a:endParaRPr lang="en-US" sz="1100" i="1" smtClean="0">
              <a:latin typeface="Arial" pitchFamily="34" charset="0"/>
              <a:ea typeface="ＭＳ Ｐゴシック" pitchFamily="-106" charset="-128"/>
              <a:cs typeface="Arial" pitchFamily="34" charset="0"/>
            </a:endParaRPr>
          </a:p>
          <a:p>
            <a:pPr>
              <a:lnSpc>
                <a:spcPct val="80000"/>
              </a:lnSpc>
              <a:spcBef>
                <a:spcPct val="0"/>
              </a:spcBef>
            </a:pPr>
            <a:r>
              <a:rPr lang="en-US" sz="1100" b="1" smtClean="0">
                <a:latin typeface="Arial" pitchFamily="34" charset="0"/>
                <a:ea typeface="ＭＳ Ｐゴシック" pitchFamily="-106" charset="-128"/>
                <a:cs typeface="Arial" pitchFamily="34" charset="0"/>
              </a:rPr>
              <a:t>More information online:</a:t>
            </a:r>
          </a:p>
          <a:p>
            <a:pPr>
              <a:lnSpc>
                <a:spcPct val="80000"/>
              </a:lnSpc>
              <a:spcBef>
                <a:spcPct val="0"/>
              </a:spcBef>
            </a:pPr>
            <a:r>
              <a:rPr lang="en-US" sz="1100" smtClean="0">
                <a:latin typeface="Arial" pitchFamily="34" charset="0"/>
                <a:ea typeface="ＭＳ Ｐゴシック" pitchFamily="-106" charset="-128"/>
                <a:cs typeface="Arial" pitchFamily="34" charset="0"/>
              </a:rPr>
              <a:t>http://www.ipm.ucdavis.edu/PMG/NE/minute_pirate_bug.html</a:t>
            </a:r>
          </a:p>
          <a:p>
            <a:pPr>
              <a:lnSpc>
                <a:spcPct val="80000"/>
              </a:lnSpc>
              <a:spcBef>
                <a:spcPct val="0"/>
              </a:spcBef>
            </a:pPr>
            <a:r>
              <a:rPr lang="en-US" sz="1100" smtClean="0">
                <a:latin typeface="Arial" pitchFamily="34" charset="0"/>
                <a:ea typeface="ＭＳ Ｐゴシック" pitchFamily="-106" charset="-128"/>
                <a:cs typeface="Arial" pitchFamily="34" charset="0"/>
              </a:rPr>
              <a:t>http://www.ipm.ucdavis.edu/PMG/NE/bigeyed_bugs.html</a:t>
            </a:r>
          </a:p>
          <a:p>
            <a:pPr>
              <a:lnSpc>
                <a:spcPct val="80000"/>
              </a:lnSpc>
              <a:spcBef>
                <a:spcPct val="0"/>
              </a:spcBef>
            </a:pPr>
            <a:r>
              <a:rPr lang="en-US" sz="1100" smtClean="0">
                <a:latin typeface="Arial" pitchFamily="34" charset="0"/>
                <a:ea typeface="ＭＳ Ｐゴシック" pitchFamily="-106" charset="-128"/>
                <a:cs typeface="Arial" pitchFamily="34" charset="0"/>
              </a:rPr>
              <a:t>http://www.ipm.ucdavis.edu/PMG/NE/assassin_bugs.html</a:t>
            </a:r>
          </a:p>
          <a:p>
            <a:pPr>
              <a:lnSpc>
                <a:spcPct val="80000"/>
              </a:lnSpc>
              <a:spcBef>
                <a:spcPct val="0"/>
              </a:spcBef>
            </a:pPr>
            <a:r>
              <a:rPr lang="en-US" sz="1100" smtClean="0">
                <a:latin typeface="Arial" pitchFamily="34" charset="0"/>
                <a:ea typeface="ＭＳ Ｐゴシック" pitchFamily="-106" charset="-128"/>
                <a:cs typeface="Arial" pitchFamily="34" charset="0"/>
              </a:rPr>
              <a:t>http://www.ipm.ucdavis.edu/PMG/NE/damsel_bug.html</a:t>
            </a:r>
          </a:p>
          <a:p>
            <a:pPr>
              <a:lnSpc>
                <a:spcPct val="80000"/>
              </a:lnSpc>
            </a:pPr>
            <a:endParaRPr lang="en-US" sz="1100" smtClean="0">
              <a:latin typeface="Arial" pitchFamily="34" charset="0"/>
              <a:ea typeface="ＭＳ Ｐゴシック" pitchFamily="-106" charset="-128"/>
              <a:cs typeface="Arial" pitchFamily="34" charset="0"/>
            </a:endParaRPr>
          </a:p>
        </p:txBody>
      </p:sp>
      <p:sp>
        <p:nvSpPr>
          <p:cNvPr id="27652" name="Slide Number Placeholder 3"/>
          <p:cNvSpPr>
            <a:spLocks noGrp="1"/>
          </p:cNvSpPr>
          <p:nvPr>
            <p:ph type="sldNum" sz="quarter" idx="5"/>
          </p:nvPr>
        </p:nvSpPr>
        <p:spPr>
          <a:noFill/>
        </p:spPr>
        <p:txBody>
          <a:bodyPr/>
          <a:lstStyle/>
          <a:p>
            <a:fld id="{2090D90D-26B8-4A07-8778-45ABB22F64CD}"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E7B6ED4-8625-4BFD-B9C2-B2E5891A7883}" type="slidenum">
              <a:rPr lang="en-US" sz="1200"/>
              <a:pPr algn="r"/>
              <a:t>12</a:t>
            </a:fld>
            <a:endParaRPr lang="en-US" sz="1200"/>
          </a:p>
        </p:txBody>
      </p:sp>
      <p:sp>
        <p:nvSpPr>
          <p:cNvPr id="29699" name="Rectangle 2"/>
          <p:cNvSpPr>
            <a:spLocks noChangeArrowheads="1" noTextEdit="1"/>
          </p:cNvSpPr>
          <p:nvPr>
            <p:ph type="sldImg"/>
          </p:nvPr>
        </p:nvSpPr>
        <p:spPr>
          <a:ln/>
        </p:spPr>
      </p:sp>
      <p:sp>
        <p:nvSpPr>
          <p:cNvPr id="29700" name="Rectangle 3"/>
          <p:cNvSpPr>
            <a:spLocks noGrp="1" noChangeArrowheads="1"/>
          </p:cNvSpPr>
          <p:nvPr>
            <p:ph type="body" idx="1"/>
          </p:nvPr>
        </p:nvSpPr>
        <p:spPr>
          <a:xfrm>
            <a:off x="533400" y="4343400"/>
            <a:ext cx="5715000" cy="4343400"/>
          </a:xfrm>
          <a:noFill/>
          <a:ln/>
        </p:spPr>
        <p:txBody>
          <a:bodyPr/>
          <a:lstStyle/>
          <a:p>
            <a:pPr>
              <a:spcBef>
                <a:spcPct val="0"/>
              </a:spcBef>
            </a:pPr>
            <a:r>
              <a:rPr lang="en-US" sz="1400" b="1" smtClean="0">
                <a:latin typeface="Arial" pitchFamily="34" charset="0"/>
                <a:ea typeface="ＭＳ Ｐゴシック" pitchFamily="-106" charset="-128"/>
                <a:cs typeface="Arial" pitchFamily="34" charset="0"/>
              </a:rPr>
              <a:t>Lady beetles in the Coccinellidae family</a:t>
            </a:r>
            <a:r>
              <a:rPr lang="en-US" sz="1400" smtClean="0">
                <a:latin typeface="Arial" pitchFamily="34" charset="0"/>
                <a:ea typeface="ＭＳ Ｐゴシック" pitchFamily="-106" charset="-128"/>
                <a:cs typeface="Arial" pitchFamily="34" charset="0"/>
              </a:rPr>
              <a:t> are the most well-known predators in the landscape.  Many lady beetles specialize on certain prey making them more effective at controlling pests than general predators like lacewings. For instance the convergent lady beetle  shown here specializes on feeding on aphids.</a:t>
            </a:r>
          </a:p>
          <a:p>
            <a:pPr>
              <a:spcBef>
                <a:spcPct val="0"/>
              </a:spcBef>
            </a:pPr>
            <a:r>
              <a:rPr lang="en-US" sz="1400" smtClean="0">
                <a:latin typeface="Arial" pitchFamily="34" charset="0"/>
                <a:ea typeface="ＭＳ Ｐゴシック" pitchFamily="-106" charset="-128"/>
                <a:cs typeface="Arial" pitchFamily="34" charset="0"/>
              </a:rPr>
              <a:t>	</a:t>
            </a:r>
          </a:p>
          <a:p>
            <a:pPr>
              <a:spcBef>
                <a:spcPct val="0"/>
              </a:spcBef>
            </a:pPr>
            <a:r>
              <a:rPr lang="en-US" sz="1400" smtClean="0">
                <a:latin typeface="Arial" pitchFamily="34" charset="0"/>
                <a:ea typeface="ＭＳ Ｐゴシック" pitchFamily="-106" charset="-128"/>
                <a:cs typeface="Arial" pitchFamily="34" charset="0"/>
              </a:rPr>
              <a:t>All lady beetles develop through four life stages:  egg, 3 larval instars, pupa, and adult.  Adult convergent lady beetles are about 1/5 inch long and mostly orange. Most individuals have 13 black spots on their wing covers. However, some individuals have fewer spots or no spots at all. Oblong eggs are laid in groups or scattered singly. Larvae are  long-legged predators that resemble tiny alligators. Pupae are often found attached to stems or leaves. </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Photos: </a:t>
            </a:r>
            <a:r>
              <a:rPr lang="en-US" sz="1400" smtClean="0">
                <a:latin typeface="Arial" pitchFamily="34" charset="0"/>
                <a:ea typeface="ＭＳ Ｐゴシック" pitchFamily="-106" charset="-128"/>
                <a:cs typeface="Arial" pitchFamily="34" charset="0"/>
              </a:rPr>
              <a:t>Convergent lady beetle, </a:t>
            </a:r>
            <a:r>
              <a:rPr lang="en-US" sz="1400" i="1" smtClean="0">
                <a:latin typeface="Arial" pitchFamily="34" charset="0"/>
                <a:ea typeface="ＭＳ Ｐゴシック" pitchFamily="-106" charset="-128"/>
                <a:cs typeface="Arial" pitchFamily="34" charset="0"/>
              </a:rPr>
              <a:t>Hippodamia convergens</a:t>
            </a:r>
            <a:r>
              <a:rPr lang="en-US" sz="1400" smtClean="0">
                <a:latin typeface="Arial" pitchFamily="34" charset="0"/>
                <a:ea typeface="ＭＳ Ｐゴシック" pitchFamily="-106" charset="-128"/>
                <a:cs typeface="Arial" pitchFamily="34" charset="0"/>
              </a:rPr>
              <a:t>, adult (top left), larva (top right), eggs (bottom left), pupa (bottom right)</a:t>
            </a:r>
          </a:p>
          <a:p>
            <a:pPr>
              <a:spcBef>
                <a:spcPct val="0"/>
              </a:spcBef>
            </a:pPr>
            <a:endParaRPr lang="en-US" sz="1400" smtClean="0">
              <a:latin typeface="Arial" pitchFamily="34" charset="0"/>
              <a:ea typeface="ＭＳ Ｐゴシック" pitchFamily="-106" charset="-128"/>
              <a:cs typeface="Arial" pitchFamily="34" charset="0"/>
            </a:endParaRPr>
          </a:p>
          <a:p>
            <a:pPr eaLnBrk="1" hangingPunct="1">
              <a:spcBef>
                <a:spcPct val="0"/>
              </a:spcBef>
            </a:pPr>
            <a:r>
              <a:rPr lang="es-ES_tradnl" b="1" smtClean="0">
                <a:latin typeface="Arial" pitchFamily="34" charset="0"/>
                <a:ea typeface="ＭＳ Ｐゴシック" pitchFamily="-106" charset="-128"/>
                <a:cs typeface="Arial" pitchFamily="34" charset="0"/>
              </a:rPr>
              <a:t>See also supplemental information: </a:t>
            </a:r>
            <a:r>
              <a:rPr lang="en-US" i="1" smtClean="0">
                <a:latin typeface="Arial" pitchFamily="34" charset="0"/>
                <a:ea typeface="ＭＳ Ｐゴシック" pitchFamily="-106" charset="-128"/>
                <a:cs typeface="Arial" pitchFamily="34" charset="0"/>
              </a:rPr>
              <a:t>Some lady beetles migrate and aggregate seasonally</a:t>
            </a:r>
            <a:r>
              <a:rPr lang="es-ES_tradnl" b="1" i="1" smtClean="0">
                <a:latin typeface="Arial" pitchFamily="34" charset="0"/>
                <a:ea typeface="ＭＳ Ｐゴシック" pitchFamily="-106" charset="-128"/>
                <a:cs typeface="Arial" pitchFamily="34" charset="0"/>
              </a:rPr>
              <a:t>  </a:t>
            </a:r>
            <a:r>
              <a:rPr lang="en-US" smtClean="0">
                <a:latin typeface="Arial" pitchFamily="34" charset="0"/>
                <a:ea typeface="ＭＳ Ｐゴシック" pitchFamily="-106" charset="-128"/>
                <a:cs typeface="Arial" pitchFamily="34" charset="0"/>
              </a:rPr>
              <a:t>http://www.ipm.ucdavis.edu/PMG/FIG/neh-f8-2.html</a:t>
            </a:r>
            <a:endParaRPr lang="es-ES_tradnl" b="1" smtClean="0">
              <a:latin typeface="Arial" pitchFamily="34" charset="0"/>
              <a:ea typeface="ＭＳ Ｐゴシック" pitchFamily="-106" charset="-128"/>
              <a:cs typeface="Arial" pitchFamily="34" charset="0"/>
            </a:endParaRPr>
          </a:p>
          <a:p>
            <a:pPr eaLnBrk="1" hangingPunct="1">
              <a:spcBef>
                <a:spcPct val="0"/>
              </a:spcBef>
            </a:pPr>
            <a:r>
              <a:rPr lang="en-US" smtClean="0">
                <a:latin typeface="Arial" pitchFamily="34" charset="0"/>
                <a:ea typeface="ＭＳ Ｐゴシック" pitchFamily="-106" charset="-128"/>
                <a:cs typeface="Arial" pitchFamily="34" charset="0"/>
              </a:rPr>
              <a:t>http://www.ipm.ucdavis.edu/PMG/NE/convergent_lady_beetle.html</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endParaRPr lang="es-ES_tradnl" sz="1400" smtClean="0">
              <a:latin typeface="Arial" pitchFamily="34" charset="0"/>
              <a:ea typeface="ＭＳ Ｐゴシック" pitchFamily="-106" charset="-128"/>
              <a:cs typeface="Arial" pitchFamily="34" charset="0"/>
            </a:endParaRPr>
          </a:p>
          <a:p>
            <a:pPr eaLnBrk="1" hangingPunct="1">
              <a:spcBef>
                <a:spcPct val="0"/>
              </a:spcBef>
            </a:pPr>
            <a:endParaRPr lang="es-ES_tradnl" sz="14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19CE176-097B-4CDA-BC07-636AEAFB0135}" type="slidenum">
              <a:rPr lang="en-US" sz="1200"/>
              <a:pPr algn="r"/>
              <a:t>13</a:t>
            </a:fld>
            <a:endParaRPr lang="en-US" sz="1200"/>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a:spcBef>
                <a:spcPct val="0"/>
              </a:spcBef>
            </a:pPr>
            <a:r>
              <a:rPr lang="en-US" sz="1600" b="1" smtClean="0">
                <a:latin typeface="Arial" pitchFamily="34" charset="0"/>
                <a:ea typeface="ＭＳ Ｐゴシック" pitchFamily="-106" charset="-128"/>
                <a:cs typeface="Arial" pitchFamily="34" charset="0"/>
              </a:rPr>
              <a:t>Lady Beetles </a:t>
            </a:r>
            <a:r>
              <a:rPr lang="en-US" sz="1600" smtClean="0">
                <a:latin typeface="Arial" pitchFamily="34" charset="0"/>
                <a:ea typeface="ＭＳ Ｐゴシック" pitchFamily="-106" charset="-128"/>
                <a:cs typeface="Arial" pitchFamily="34" charset="0"/>
              </a:rPr>
              <a:t>that specialize on aphids</a:t>
            </a:r>
            <a:r>
              <a:rPr lang="en-US" sz="1600" b="1" smtClean="0">
                <a:latin typeface="Arial" pitchFamily="34" charset="0"/>
                <a:ea typeface="ＭＳ Ｐゴシック" pitchFamily="-106" charset="-128"/>
                <a:cs typeface="Arial" pitchFamily="34" charset="0"/>
              </a:rPr>
              <a:t> </a:t>
            </a:r>
            <a:r>
              <a:rPr lang="en-US" sz="1600" smtClean="0">
                <a:latin typeface="Arial" pitchFamily="34" charset="0"/>
                <a:ea typeface="ＭＳ Ｐゴシック" pitchFamily="-106" charset="-128"/>
                <a:cs typeface="Arial" pitchFamily="34" charset="0"/>
              </a:rPr>
              <a:t>are usually orangish-reddish species.  Examples shown here are :</a:t>
            </a:r>
          </a:p>
          <a:p>
            <a:pPr>
              <a:spcBef>
                <a:spcPct val="0"/>
              </a:spcBef>
              <a:buFontTx/>
              <a:buChar char="•"/>
            </a:pPr>
            <a:r>
              <a:rPr lang="en-US" sz="1600" smtClean="0">
                <a:latin typeface="Arial" pitchFamily="34" charset="0"/>
                <a:ea typeface="ＭＳ Ｐゴシック" pitchFamily="-106" charset="-128"/>
                <a:cs typeface="Arial" pitchFamily="34" charset="0"/>
              </a:rPr>
              <a:t> California lady beetle (</a:t>
            </a:r>
            <a:r>
              <a:rPr lang="en-US" sz="1600" i="1" smtClean="0">
                <a:latin typeface="Arial" pitchFamily="34" charset="0"/>
                <a:ea typeface="ＭＳ Ｐゴシック" pitchFamily="-106" charset="-128"/>
                <a:cs typeface="Arial" pitchFamily="34" charset="0"/>
              </a:rPr>
              <a:t>Coccinella californica</a:t>
            </a:r>
            <a:r>
              <a:rPr lang="en-US" sz="1600" smtClean="0">
                <a:latin typeface="Arial" pitchFamily="34" charset="0"/>
                <a:ea typeface="ＭＳ Ｐゴシック" pitchFamily="-106" charset="-128"/>
                <a:cs typeface="Arial" pitchFamily="34" charset="0"/>
              </a:rPr>
              <a:t>)</a:t>
            </a:r>
          </a:p>
          <a:p>
            <a:pPr>
              <a:spcBef>
                <a:spcPct val="0"/>
              </a:spcBef>
              <a:buFontTx/>
              <a:buChar char="•"/>
            </a:pPr>
            <a:r>
              <a:rPr lang="en-US" sz="1600" smtClean="0">
                <a:latin typeface="Arial" pitchFamily="34" charset="0"/>
                <a:ea typeface="ＭＳ Ｐゴシック" pitchFamily="-106" charset="-128"/>
                <a:cs typeface="Arial" pitchFamily="34" charset="0"/>
              </a:rPr>
              <a:t> Sevenspotted lady beetle (</a:t>
            </a:r>
            <a:r>
              <a:rPr lang="en-US" sz="1600" i="1" smtClean="0">
                <a:latin typeface="Arial" pitchFamily="34" charset="0"/>
                <a:ea typeface="ＭＳ Ｐゴシック" pitchFamily="-106" charset="-128"/>
                <a:cs typeface="Arial" pitchFamily="34" charset="0"/>
              </a:rPr>
              <a:t>Coccinella septempunctata</a:t>
            </a:r>
            <a:r>
              <a:rPr lang="en-US" sz="1600" smtClean="0">
                <a:latin typeface="Arial" pitchFamily="34" charset="0"/>
                <a:ea typeface="ＭＳ Ｐゴシック" pitchFamily="-106" charset="-128"/>
                <a:cs typeface="Arial" pitchFamily="34" charset="0"/>
              </a:rPr>
              <a:t>)</a:t>
            </a:r>
          </a:p>
          <a:p>
            <a:pPr>
              <a:spcBef>
                <a:spcPct val="0"/>
              </a:spcBef>
              <a:buFontTx/>
              <a:buChar char="•"/>
            </a:pPr>
            <a:r>
              <a:rPr lang="en-US" sz="1600" smtClean="0">
                <a:latin typeface="Arial" pitchFamily="34" charset="0"/>
                <a:ea typeface="ＭＳ Ｐゴシック" pitchFamily="-106" charset="-128"/>
                <a:cs typeface="Arial" pitchFamily="34" charset="0"/>
              </a:rPr>
              <a:t> Twospotted lady beetle (</a:t>
            </a:r>
            <a:r>
              <a:rPr lang="en-US" sz="1600" i="1" smtClean="0">
                <a:latin typeface="Arial" pitchFamily="34" charset="0"/>
                <a:ea typeface="ＭＳ Ｐゴシック" pitchFamily="-106" charset="-128"/>
                <a:cs typeface="Arial" pitchFamily="34" charset="0"/>
              </a:rPr>
              <a:t>Adalia bipunctata</a:t>
            </a:r>
            <a:r>
              <a:rPr lang="en-US" sz="1600" smtClean="0">
                <a:latin typeface="Arial" pitchFamily="34" charset="0"/>
                <a:ea typeface="ＭＳ Ｐゴシック" pitchFamily="-106" charset="-128"/>
                <a:cs typeface="Arial" pitchFamily="34" charset="0"/>
              </a:rPr>
              <a:t>)</a:t>
            </a:r>
          </a:p>
          <a:p>
            <a:pPr>
              <a:spcBef>
                <a:spcPct val="0"/>
              </a:spcBef>
              <a:buFontTx/>
              <a:buChar char="•"/>
            </a:pPr>
            <a:r>
              <a:rPr lang="en-US" sz="1600" smtClean="0">
                <a:latin typeface="Arial" pitchFamily="34" charset="0"/>
                <a:ea typeface="ＭＳ Ｐゴシック" pitchFamily="-106" charset="-128"/>
                <a:cs typeface="Arial" pitchFamily="34" charset="0"/>
              </a:rPr>
              <a:t> Western blood-red lady beetle (</a:t>
            </a:r>
            <a:r>
              <a:rPr lang="en-US" sz="1600" i="1" smtClean="0">
                <a:latin typeface="Arial" pitchFamily="34" charset="0"/>
                <a:ea typeface="ＭＳ Ｐゴシック" pitchFamily="-106" charset="-128"/>
                <a:cs typeface="Arial" pitchFamily="34" charset="0"/>
              </a:rPr>
              <a:t>Cycloneda polita</a:t>
            </a:r>
            <a:r>
              <a:rPr lang="en-US" sz="1600" smtClean="0">
                <a:latin typeface="Arial" pitchFamily="34" charset="0"/>
                <a:ea typeface="ＭＳ Ｐゴシック" pitchFamily="-106" charset="-128"/>
                <a:cs typeface="Arial" pitchFamily="34" charset="0"/>
              </a:rPr>
              <a:t>)</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r>
              <a:rPr lang="en-US" sz="1600" b="1" smtClean="0">
                <a:latin typeface="Arial" pitchFamily="34" charset="0"/>
                <a:ea typeface="ＭＳ Ｐゴシック" pitchFamily="-106" charset="-128"/>
                <a:cs typeface="Arial" pitchFamily="34" charset="0"/>
              </a:rPr>
              <a:t>Photos: </a:t>
            </a:r>
            <a:r>
              <a:rPr lang="en-US" sz="1600" smtClean="0">
                <a:latin typeface="Arial" pitchFamily="34" charset="0"/>
                <a:ea typeface="ＭＳ Ｐゴシック" pitchFamily="-106" charset="-128"/>
                <a:cs typeface="Arial" pitchFamily="34" charset="0"/>
              </a:rPr>
              <a:t>Sevenspotted lady beetle (top right); California lady beetle</a:t>
            </a:r>
            <a:r>
              <a:rPr lang="en-US" sz="1600" i="1" smtClean="0">
                <a:latin typeface="Arial" pitchFamily="34" charset="0"/>
                <a:ea typeface="ＭＳ Ｐゴシック" pitchFamily="-106" charset="-128"/>
                <a:cs typeface="Arial" pitchFamily="34" charset="0"/>
              </a:rPr>
              <a:t> </a:t>
            </a:r>
            <a:r>
              <a:rPr lang="en-US" sz="1600" smtClean="0">
                <a:latin typeface="Arial" pitchFamily="34" charset="0"/>
                <a:ea typeface="ＭＳ Ｐゴシック" pitchFamily="-106" charset="-128"/>
                <a:cs typeface="Arial" pitchFamily="34" charset="0"/>
              </a:rPr>
              <a:t>(top left), Twospotted lady beetle (bottom left); Western blood-red lady beetle (bottom right).</a:t>
            </a:r>
          </a:p>
          <a:p>
            <a:pPr>
              <a:spcBef>
                <a:spcPct val="0"/>
              </a:spcBef>
            </a:pPr>
            <a:endParaRPr lang="en-US" sz="1600" b="1" smtClean="0">
              <a:latin typeface="Arial" pitchFamily="34" charset="0"/>
              <a:ea typeface="ＭＳ Ｐゴシック" pitchFamily="-106" charset="-128"/>
              <a:cs typeface="Arial" pitchFamily="34" charset="0"/>
            </a:endParaRPr>
          </a:p>
          <a:p>
            <a:pPr>
              <a:spcBef>
                <a:spcPct val="0"/>
              </a:spcBef>
            </a:pPr>
            <a:r>
              <a:rPr lang="en-US" sz="1600" b="1" smtClean="0">
                <a:latin typeface="Arial" pitchFamily="34" charset="0"/>
                <a:ea typeface="ＭＳ Ｐゴシック" pitchFamily="-106" charset="-128"/>
                <a:cs typeface="Arial" pitchFamily="34" charset="0"/>
              </a:rPr>
              <a:t>More information online:</a:t>
            </a:r>
          </a:p>
          <a:p>
            <a:pPr>
              <a:spcBef>
                <a:spcPct val="0"/>
              </a:spcBef>
            </a:pPr>
            <a:r>
              <a:rPr lang="en-US" sz="1600" smtClean="0">
                <a:latin typeface="Arial" pitchFamily="34" charset="0"/>
                <a:ea typeface="ＭＳ Ｐゴシック" pitchFamily="-106" charset="-128"/>
                <a:cs typeface="Arial" pitchFamily="34" charset="0"/>
              </a:rPr>
              <a:t>http://www.ipm.ucdavis.edu/PMG/NE/coccinella_septempunctata.html</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endParaRPr lang="es-ES_tradnl" sz="1600" smtClean="0">
              <a:latin typeface="Arial" pitchFamily="34" charset="0"/>
              <a:ea typeface="ＭＳ Ｐゴシック" pitchFamily="-106" charset="-128"/>
              <a:cs typeface="Arial" pitchFamily="34" charset="0"/>
            </a:endParaRPr>
          </a:p>
          <a:p>
            <a:pPr eaLnBrk="1" hangingPunct="1">
              <a:spcBef>
                <a:spcPct val="0"/>
              </a:spcBef>
            </a:pPr>
            <a:endParaRPr lang="es-ES_tradnl" sz="16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9989EEA-0522-448C-A0D6-E92261FE81C5}" type="slidenum">
              <a:rPr lang="en-US" sz="1200"/>
              <a:pPr algn="r"/>
              <a:t>14</a:t>
            </a:fld>
            <a:endParaRPr lang="en-US" sz="1200"/>
          </a:p>
        </p:txBody>
      </p:sp>
      <p:sp>
        <p:nvSpPr>
          <p:cNvPr id="33795" name="Rectangle 2"/>
          <p:cNvSpPr>
            <a:spLocks noChangeArrowheads="1" noTextEdit="1"/>
          </p:cNvSpPr>
          <p:nvPr>
            <p:ph type="sldImg"/>
          </p:nvPr>
        </p:nvSpPr>
        <p:spPr>
          <a:ln/>
        </p:spPr>
      </p:sp>
      <p:sp>
        <p:nvSpPr>
          <p:cNvPr id="33796" name="Rectangle 3"/>
          <p:cNvSpPr>
            <a:spLocks noGrp="1" noChangeArrowheads="1"/>
          </p:cNvSpPr>
          <p:nvPr>
            <p:ph type="body" idx="1"/>
          </p:nvPr>
        </p:nvSpPr>
        <p:spPr>
          <a:xfrm>
            <a:off x="609600" y="4343400"/>
            <a:ext cx="5638800" cy="4114800"/>
          </a:xfrm>
          <a:noFill/>
          <a:ln/>
        </p:spPr>
        <p:txBody>
          <a:bodyPr/>
          <a:lstStyle/>
          <a:p>
            <a:pPr>
              <a:spcBef>
                <a:spcPct val="0"/>
              </a:spcBef>
            </a:pPr>
            <a:r>
              <a:rPr lang="en-US" sz="1400" b="1" smtClean="0">
                <a:latin typeface="Arial" pitchFamily="34" charset="0"/>
                <a:ea typeface="ＭＳ Ｐゴシック" pitchFamily="-106" charset="-128"/>
                <a:cs typeface="Arial" pitchFamily="34" charset="0"/>
              </a:rPr>
              <a:t>Other Lady Beetles </a:t>
            </a:r>
            <a:r>
              <a:rPr lang="en-US" sz="1400" smtClean="0">
                <a:latin typeface="Arial" pitchFamily="34" charset="0"/>
                <a:ea typeface="ＭＳ Ｐゴシック" pitchFamily="-106" charset="-128"/>
                <a:cs typeface="Arial" pitchFamily="34" charset="0"/>
              </a:rPr>
              <a:t>specialize on feeding on other types of pests.  For instance:</a:t>
            </a:r>
          </a:p>
          <a:p>
            <a:pPr>
              <a:spcBef>
                <a:spcPct val="0"/>
              </a:spcBef>
              <a:buFontTx/>
              <a:buChar char="•"/>
            </a:pPr>
            <a:r>
              <a:rPr lang="en-US" sz="1400" smtClean="0">
                <a:latin typeface="Arial" pitchFamily="34" charset="0"/>
                <a:ea typeface="ＭＳ Ｐゴシック" pitchFamily="-106" charset="-128"/>
                <a:cs typeface="Arial" pitchFamily="34" charset="0"/>
              </a:rPr>
              <a:t> The mealybug destroyer (</a:t>
            </a:r>
            <a:r>
              <a:rPr lang="en-US" sz="1400" i="1" smtClean="0">
                <a:latin typeface="Arial" pitchFamily="34" charset="0"/>
                <a:ea typeface="ＭＳ Ｐゴシック" pitchFamily="-106" charset="-128"/>
                <a:cs typeface="Arial" pitchFamily="34" charset="0"/>
              </a:rPr>
              <a:t>Cryptolaemus montrouzieri</a:t>
            </a:r>
            <a:r>
              <a:rPr lang="en-US" sz="1400" smtClean="0">
                <a:latin typeface="Arial" pitchFamily="34" charset="0"/>
                <a:ea typeface="ＭＳ Ｐゴシック" pitchFamily="-106" charset="-128"/>
                <a:cs typeface="Arial" pitchFamily="34" charset="0"/>
              </a:rPr>
              <a:t>) mostly eats mealybugs</a:t>
            </a:r>
          </a:p>
          <a:p>
            <a:pPr>
              <a:spcBef>
                <a:spcPct val="0"/>
              </a:spcBef>
              <a:buFontTx/>
              <a:buChar char="•"/>
            </a:pPr>
            <a:r>
              <a:rPr lang="en-US" sz="1400" smtClean="0">
                <a:latin typeface="Arial" pitchFamily="34" charset="0"/>
                <a:ea typeface="ＭＳ Ｐゴシック" pitchFamily="-106" charset="-128"/>
                <a:cs typeface="Arial" pitchFamily="34" charset="0"/>
              </a:rPr>
              <a:t> The spider mite destroyer (</a:t>
            </a:r>
            <a:r>
              <a:rPr lang="en-US" sz="1400" i="1" smtClean="0">
                <a:latin typeface="Arial" pitchFamily="34" charset="0"/>
                <a:ea typeface="ＭＳ Ｐゴシック" pitchFamily="-106" charset="-128"/>
                <a:cs typeface="Arial" pitchFamily="34" charset="0"/>
              </a:rPr>
              <a:t>Stethorus picipes</a:t>
            </a:r>
            <a:r>
              <a:rPr lang="en-US" sz="1400" smtClean="0">
                <a:latin typeface="Arial" pitchFamily="34" charset="0"/>
                <a:ea typeface="ＭＳ Ｐゴシック" pitchFamily="-106" charset="-128"/>
                <a:cs typeface="Arial" pitchFamily="34" charset="0"/>
              </a:rPr>
              <a:t>) eats spider mites</a:t>
            </a:r>
          </a:p>
          <a:p>
            <a:pPr>
              <a:spcBef>
                <a:spcPct val="0"/>
              </a:spcBef>
              <a:buFontTx/>
              <a:buChar char="•"/>
            </a:pPr>
            <a:r>
              <a:rPr lang="en-US" sz="1400" smtClean="0">
                <a:latin typeface="Arial" pitchFamily="34" charset="0"/>
                <a:ea typeface="ＭＳ Ｐゴシック" pitchFamily="-106" charset="-128"/>
                <a:cs typeface="Arial" pitchFamily="34" charset="0"/>
              </a:rPr>
              <a:t> Twicestabbed lady beetle (</a:t>
            </a:r>
            <a:r>
              <a:rPr lang="en-US" sz="1400" i="1" smtClean="0">
                <a:latin typeface="Arial" pitchFamily="34" charset="0"/>
                <a:ea typeface="ＭＳ Ｐゴシック" pitchFamily="-106" charset="-128"/>
                <a:cs typeface="Arial" pitchFamily="34" charset="0"/>
              </a:rPr>
              <a:t>Chilocorus orbus</a:t>
            </a:r>
            <a:r>
              <a:rPr lang="en-US" sz="1400" smtClean="0">
                <a:latin typeface="Arial" pitchFamily="34" charset="0"/>
                <a:ea typeface="ＭＳ Ｐゴシック" pitchFamily="-106" charset="-128"/>
                <a:cs typeface="Arial" pitchFamily="34" charset="0"/>
              </a:rPr>
              <a:t>) eats scale insects</a:t>
            </a:r>
          </a:p>
          <a:p>
            <a:pPr>
              <a:spcBef>
                <a:spcPct val="0"/>
              </a:spcBef>
              <a:buFontTx/>
              <a:buChar char="•"/>
            </a:pPr>
            <a:r>
              <a:rPr lang="en-US" sz="1400" smtClean="0">
                <a:latin typeface="Arial" pitchFamily="34" charset="0"/>
                <a:ea typeface="ＭＳ Ｐゴシック" pitchFamily="-106" charset="-128"/>
                <a:cs typeface="Arial" pitchFamily="34" charset="0"/>
              </a:rPr>
              <a:t> Vedalia beetle (</a:t>
            </a:r>
            <a:r>
              <a:rPr lang="en-US" sz="1400" i="1" smtClean="0">
                <a:latin typeface="Arial" pitchFamily="34" charset="0"/>
                <a:ea typeface="ＭＳ Ｐゴシック" pitchFamily="-106" charset="-128"/>
                <a:cs typeface="Arial" pitchFamily="34" charset="0"/>
              </a:rPr>
              <a:t>Rodolia cardinalis</a:t>
            </a:r>
            <a:r>
              <a:rPr lang="en-US" sz="1400" smtClean="0">
                <a:latin typeface="Arial" pitchFamily="34" charset="0"/>
                <a:ea typeface="ＭＳ Ｐゴシック" pitchFamily="-106" charset="-128"/>
                <a:cs typeface="Arial" pitchFamily="34" charset="0"/>
              </a:rPr>
              <a:t>) eats cottony cushion scale</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Photos: </a:t>
            </a:r>
            <a:r>
              <a:rPr lang="en-US" sz="1400" smtClean="0">
                <a:latin typeface="Arial" pitchFamily="34" charset="0"/>
                <a:ea typeface="ＭＳ Ｐゴシック" pitchFamily="-106" charset="-128"/>
                <a:cs typeface="Arial" pitchFamily="34" charset="0"/>
              </a:rPr>
              <a:t> Mealybug destroyer (top left); Spider mite destroyer (top right); Twicestabbed ladybeetle (bottom left); Vedalia beetle (bottom right)</a:t>
            </a:r>
            <a:endParaRPr lang="en-US" sz="1400" b="1" smtClean="0">
              <a:latin typeface="Arial" pitchFamily="34" charset="0"/>
              <a:ea typeface="ＭＳ Ｐゴシック" pitchFamily="-106" charset="-128"/>
              <a:cs typeface="Arial" pitchFamily="34" charset="0"/>
            </a:endParaRPr>
          </a:p>
          <a:p>
            <a:pPr>
              <a:spcBef>
                <a:spcPct val="0"/>
              </a:spcBef>
            </a:pPr>
            <a:endParaRPr lang="en-US" sz="1400" b="1"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More information online:</a:t>
            </a:r>
          </a:p>
          <a:p>
            <a:pPr>
              <a:spcBef>
                <a:spcPct val="0"/>
              </a:spcBef>
            </a:pPr>
            <a:r>
              <a:rPr lang="en-US" sz="1400" smtClean="0">
                <a:latin typeface="Arial" pitchFamily="34" charset="0"/>
                <a:ea typeface="ＭＳ Ｐゴシック" pitchFamily="-106" charset="-128"/>
                <a:cs typeface="Arial" pitchFamily="34" charset="0"/>
              </a:rPr>
              <a:t>http://www.ipm.ucdavis.edu/PMG/NE/mealybug_destroyer.html</a:t>
            </a:r>
          </a:p>
          <a:p>
            <a:pPr>
              <a:spcBef>
                <a:spcPct val="0"/>
              </a:spcBef>
            </a:pPr>
            <a:r>
              <a:rPr lang="en-US" sz="1400" smtClean="0">
                <a:latin typeface="Arial" pitchFamily="34" charset="0"/>
                <a:ea typeface="ＭＳ Ｐゴシック" pitchFamily="-106" charset="-128"/>
                <a:cs typeface="Arial" pitchFamily="34" charset="0"/>
              </a:rPr>
              <a:t>http://www.ipm.ucdavis.edu/PMG/NE/spider_mite_destroyer.html</a:t>
            </a:r>
          </a:p>
          <a:p>
            <a:pPr>
              <a:spcBef>
                <a:spcPct val="0"/>
              </a:spcBef>
            </a:pPr>
            <a:r>
              <a:rPr lang="en-US" sz="1400" smtClean="0">
                <a:latin typeface="Arial" pitchFamily="34" charset="0"/>
                <a:ea typeface="ＭＳ Ｐゴシック" pitchFamily="-106" charset="-128"/>
                <a:cs typeface="Arial" pitchFamily="34" charset="0"/>
              </a:rPr>
              <a:t>http://www.ipm.ucdavis.edu/PMG/NE/twicestabbed_lady_beetle.html</a:t>
            </a:r>
          </a:p>
          <a:p>
            <a:pPr>
              <a:spcBef>
                <a:spcPct val="0"/>
              </a:spcBef>
            </a:pPr>
            <a:r>
              <a:rPr lang="en-US" sz="1400" smtClean="0">
                <a:latin typeface="Arial" pitchFamily="34" charset="0"/>
                <a:ea typeface="ＭＳ Ｐゴシック" pitchFamily="-106" charset="-128"/>
                <a:cs typeface="Arial" pitchFamily="34" charset="0"/>
              </a:rPr>
              <a:t>http://www.ipm.ucdavis.edu/PMG/NE/vedalia_beetle.html</a:t>
            </a:r>
          </a:p>
          <a:p>
            <a:pPr>
              <a:spcBef>
                <a:spcPct val="0"/>
              </a:spcBef>
            </a:pPr>
            <a:endParaRPr lang="es-ES_tradnl" sz="1400" smtClean="0">
              <a:latin typeface="Arial" pitchFamily="34" charset="0"/>
              <a:ea typeface="ＭＳ Ｐゴシック" pitchFamily="-106" charset="-128"/>
              <a:cs typeface="Arial" pitchFamily="34" charset="0"/>
            </a:endParaRPr>
          </a:p>
          <a:p>
            <a:pPr eaLnBrk="1" hangingPunct="1">
              <a:spcBef>
                <a:spcPct val="0"/>
              </a:spcBef>
            </a:pPr>
            <a:endParaRPr lang="es-ES_tradnl" sz="14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590033D-6E79-446A-B066-61BB0BFDF5AA}" type="slidenum">
              <a:rPr lang="en-US" sz="1200"/>
              <a:pPr algn="r"/>
              <a:t>15</a:t>
            </a:fld>
            <a:endParaRPr lang="en-US" sz="1200"/>
          </a:p>
        </p:txBody>
      </p:sp>
      <p:sp>
        <p:nvSpPr>
          <p:cNvPr id="35843" name="Rectangle 2"/>
          <p:cNvSpPr>
            <a:spLocks noChangeArrowheads="1" noTextEdit="1"/>
          </p:cNvSpPr>
          <p:nvPr>
            <p:ph type="sldImg"/>
          </p:nvPr>
        </p:nvSpPr>
        <p:spPr>
          <a:ln/>
        </p:spPr>
      </p:sp>
      <p:sp>
        <p:nvSpPr>
          <p:cNvPr id="35844" name="Rectangle 3"/>
          <p:cNvSpPr>
            <a:spLocks noGrp="1" noChangeArrowheads="1"/>
          </p:cNvSpPr>
          <p:nvPr>
            <p:ph type="body" idx="1"/>
          </p:nvPr>
        </p:nvSpPr>
        <p:spPr>
          <a:xfrm>
            <a:off x="533400" y="4343400"/>
            <a:ext cx="5715000" cy="4114800"/>
          </a:xfrm>
          <a:noFill/>
          <a:ln/>
        </p:spPr>
        <p:txBody>
          <a:bodyPr/>
          <a:lstStyle/>
          <a:p>
            <a:pPr>
              <a:spcBef>
                <a:spcPct val="0"/>
              </a:spcBef>
            </a:pPr>
            <a:r>
              <a:rPr lang="en-US" sz="1400" smtClean="0">
                <a:latin typeface="Arial" pitchFamily="34" charset="0"/>
                <a:ea typeface="ＭＳ Ｐゴシック" pitchFamily="-106" charset="-128"/>
                <a:cs typeface="Arial" pitchFamily="34" charset="0"/>
              </a:rPr>
              <a:t>The ashy gray lady beetle and multicolored Asian lady beetle are examples of lady beetles that prey on a variety of pests, including aphids, mites, psyllids, scales, and whiteflies. </a:t>
            </a:r>
          </a:p>
          <a:p>
            <a:pPr>
              <a:spcBef>
                <a:spcPct val="0"/>
              </a:spcBef>
              <a:buFontTx/>
              <a:buChar char="•"/>
            </a:pPr>
            <a:r>
              <a:rPr lang="en-US" sz="1400" smtClean="0">
                <a:latin typeface="Arial" pitchFamily="34" charset="0"/>
                <a:ea typeface="ＭＳ Ｐゴシック" pitchFamily="-106" charset="-128"/>
                <a:cs typeface="Arial" pitchFamily="34" charset="0"/>
              </a:rPr>
              <a:t> The Ashy gray lady beetle (</a:t>
            </a:r>
            <a:r>
              <a:rPr lang="en-US" sz="1400" i="1" smtClean="0">
                <a:latin typeface="Arial" pitchFamily="34" charset="0"/>
                <a:ea typeface="ＭＳ Ｐゴシック" pitchFamily="-106" charset="-128"/>
                <a:cs typeface="Arial" pitchFamily="34" charset="0"/>
              </a:rPr>
              <a:t>Olla v-nigrum</a:t>
            </a:r>
            <a:r>
              <a:rPr lang="en-US" sz="1400" smtClean="0">
                <a:latin typeface="Arial" pitchFamily="34" charset="0"/>
                <a:ea typeface="ＭＳ Ｐゴシック" pitchFamily="-106" charset="-128"/>
                <a:cs typeface="Arial" pitchFamily="34" charset="0"/>
              </a:rPr>
              <a:t>) adult is usually pale yellowish to gray with black spots. A black form with two large red spots also occurs. Larvae are dark with yellowish spots.</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buFontTx/>
              <a:buChar char="•"/>
            </a:pPr>
            <a:r>
              <a:rPr lang="en-US" sz="1400" smtClean="0">
                <a:latin typeface="Arial" pitchFamily="34" charset="0"/>
                <a:ea typeface="ＭＳ Ｐゴシック" pitchFamily="-106" charset="-128"/>
                <a:cs typeface="Arial" pitchFamily="34" charset="0"/>
              </a:rPr>
              <a:t> Multicolored Asian lady beetle (</a:t>
            </a:r>
            <a:r>
              <a:rPr lang="en-US" sz="1400" i="1" smtClean="0">
                <a:latin typeface="Arial" pitchFamily="34" charset="0"/>
                <a:ea typeface="ＭＳ Ｐゴシック" pitchFamily="-106" charset="-128"/>
                <a:cs typeface="Arial" pitchFamily="34" charset="0"/>
              </a:rPr>
              <a:t>Harmonia axyridis</a:t>
            </a:r>
            <a:r>
              <a:rPr lang="en-US" sz="1400" smtClean="0">
                <a:latin typeface="Arial" pitchFamily="34" charset="0"/>
                <a:ea typeface="ＭＳ Ｐゴシック" pitchFamily="-106" charset="-128"/>
                <a:cs typeface="Arial" pitchFamily="34" charset="0"/>
              </a:rPr>
              <a:t>) is an introduced species. The adult has more than 100 color forms, including orangish or red with no spots or up to 19 large or small spots.  Larvae are blackish and orange and spines</a:t>
            </a:r>
          </a:p>
          <a:p>
            <a:pPr>
              <a:spcBef>
                <a:spcPct val="0"/>
              </a:spcBef>
            </a:pPr>
            <a:endParaRPr lang="en-US" sz="1400" b="1"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Photos</a:t>
            </a:r>
            <a:r>
              <a:rPr lang="en-US" sz="1400" smtClean="0">
                <a:latin typeface="Arial" pitchFamily="34" charset="0"/>
                <a:ea typeface="ＭＳ Ｐゴシック" pitchFamily="-106" charset="-128"/>
                <a:cs typeface="Arial" pitchFamily="34" charset="0"/>
              </a:rPr>
              <a:t>: Ash gray lady beetle, </a:t>
            </a:r>
            <a:r>
              <a:rPr lang="en-US" sz="1400" i="1" smtClean="0">
                <a:latin typeface="Arial" pitchFamily="34" charset="0"/>
                <a:ea typeface="ＭＳ Ｐゴシック" pitchFamily="-106" charset="-128"/>
                <a:cs typeface="Arial" pitchFamily="34" charset="0"/>
              </a:rPr>
              <a:t>Olla abdominalis</a:t>
            </a:r>
            <a:r>
              <a:rPr lang="en-US" sz="1400" smtClean="0">
                <a:latin typeface="Arial" pitchFamily="34" charset="0"/>
                <a:ea typeface="ＭＳ Ｐゴシック" pitchFamily="-106" charset="-128"/>
                <a:cs typeface="Arial" pitchFamily="34" charset="0"/>
              </a:rPr>
              <a:t>, adult (top left) and larva (bottom left); Multicolored Asian lady beetle, </a:t>
            </a:r>
            <a:r>
              <a:rPr lang="en-US" sz="1400" i="1" smtClean="0">
                <a:latin typeface="Arial" pitchFamily="34" charset="0"/>
                <a:ea typeface="ＭＳ Ｐゴシック" pitchFamily="-106" charset="-128"/>
                <a:cs typeface="Arial" pitchFamily="34" charset="0"/>
              </a:rPr>
              <a:t>Harmonia axyridis</a:t>
            </a:r>
            <a:r>
              <a:rPr lang="en-US" sz="1400" smtClean="0">
                <a:latin typeface="Arial" pitchFamily="34" charset="0"/>
                <a:ea typeface="ＭＳ Ｐゴシック" pitchFamily="-106" charset="-128"/>
                <a:cs typeface="Arial" pitchFamily="34" charset="0"/>
              </a:rPr>
              <a:t>, pupa and adult (top right) and larva (bottom right)</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More information online</a:t>
            </a:r>
          </a:p>
          <a:p>
            <a:pPr>
              <a:spcBef>
                <a:spcPct val="0"/>
              </a:spcBef>
            </a:pPr>
            <a:r>
              <a:rPr lang="en-US" sz="1400" smtClean="0">
                <a:latin typeface="Arial" pitchFamily="34" charset="0"/>
                <a:ea typeface="ＭＳ Ｐゴシック" pitchFamily="-106" charset="-128"/>
                <a:cs typeface="Arial" pitchFamily="34" charset="0"/>
              </a:rPr>
              <a:t>http://www.ipm.ucdavis.edu/PMG/NE/harmonia_axyridis.html</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endParaRPr lang="es-ES_tradnl" sz="1400" smtClean="0">
              <a:latin typeface="Arial" pitchFamily="34" charset="0"/>
              <a:ea typeface="ＭＳ Ｐゴシック" pitchFamily="-106" charset="-128"/>
              <a:cs typeface="Arial" pitchFamily="34" charset="0"/>
            </a:endParaRPr>
          </a:p>
          <a:p>
            <a:pPr eaLnBrk="1" hangingPunct="1">
              <a:spcBef>
                <a:spcPct val="0"/>
              </a:spcBef>
            </a:pPr>
            <a:endParaRPr lang="es-ES_tradnl" sz="14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F5C7CC8-867C-4F0E-888F-6F0B8712D0EC}" type="slidenum">
              <a:rPr lang="en-US" sz="1200"/>
              <a:pPr algn="r"/>
              <a:t>16</a:t>
            </a:fld>
            <a:endParaRPr lang="en-US" sz="1200"/>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xfrm>
            <a:off x="914400" y="4343400"/>
            <a:ext cx="5334000" cy="4114800"/>
          </a:xfrm>
          <a:noFill/>
          <a:ln/>
        </p:spPr>
        <p:txBody>
          <a:bodyPr/>
          <a:lstStyle/>
          <a:p>
            <a:pPr>
              <a:spcBef>
                <a:spcPct val="0"/>
              </a:spcBef>
            </a:pPr>
            <a:r>
              <a:rPr lang="en-US" sz="1600" b="1" smtClean="0">
                <a:latin typeface="Arial" pitchFamily="34" charset="0"/>
                <a:ea typeface="ＭＳ Ｐゴシック" pitchFamily="-106" charset="-128"/>
                <a:cs typeface="Arial" pitchFamily="34" charset="0"/>
              </a:rPr>
              <a:t>Predaceous ground beetle (Carabidae family)</a:t>
            </a:r>
            <a:r>
              <a:rPr lang="en-US" sz="1600" smtClean="0">
                <a:latin typeface="Arial" pitchFamily="34" charset="0"/>
                <a:ea typeface="ＭＳ Ｐゴシック" pitchFamily="-106" charset="-128"/>
                <a:cs typeface="Arial" pitchFamily="34" charset="0"/>
              </a:rPr>
              <a:t> adults and larvae live in litter and on soil. They feed on soil-dwelling insect eggs, larvae, and pupae; other invertebrates such as snails and slugs; and sometimes on seeds and organic litter.</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r>
              <a:rPr lang="en-US" sz="1600" smtClean="0">
                <a:latin typeface="Arial" pitchFamily="34" charset="0"/>
                <a:ea typeface="ＭＳ Ｐゴシック" pitchFamily="-106" charset="-128"/>
                <a:cs typeface="Arial" pitchFamily="34" charset="0"/>
              </a:rPr>
              <a:t>Adults of common California species are medium to large black or brown beetles, about 1/3 to 2/3 inch long. Larvae are elongate and their heads are relatively large with distinct mandibles.</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r>
              <a:rPr lang="en-US" sz="1600" b="1" smtClean="0">
                <a:latin typeface="Arial" pitchFamily="34" charset="0"/>
                <a:ea typeface="ＭＳ Ｐゴシック" pitchFamily="-106" charset="-128"/>
                <a:cs typeface="Arial" pitchFamily="34" charset="0"/>
              </a:rPr>
              <a:t>Photos: </a:t>
            </a:r>
            <a:r>
              <a:rPr lang="en-US" sz="1600" smtClean="0">
                <a:latin typeface="Arial" pitchFamily="34" charset="0"/>
                <a:ea typeface="ＭＳ Ｐゴシック" pitchFamily="-106" charset="-128"/>
                <a:cs typeface="Arial" pitchFamily="34" charset="0"/>
              </a:rPr>
              <a:t>Adult predaceous ground beetle, </a:t>
            </a:r>
            <a:r>
              <a:rPr lang="en-US" sz="1600" i="1" smtClean="0">
                <a:latin typeface="Arial" pitchFamily="34" charset="0"/>
                <a:ea typeface="ＭＳ Ｐゴシック" pitchFamily="-106" charset="-128"/>
                <a:cs typeface="Arial" pitchFamily="34" charset="0"/>
              </a:rPr>
              <a:t>Calasoma </a:t>
            </a:r>
            <a:r>
              <a:rPr lang="en-US" sz="1600" smtClean="0">
                <a:latin typeface="Arial" pitchFamily="34" charset="0"/>
                <a:ea typeface="ＭＳ Ｐゴシック" pitchFamily="-106" charset="-128"/>
                <a:cs typeface="Arial" pitchFamily="34" charset="0"/>
              </a:rPr>
              <a:t>sp. (left); Carabid larva (top); Adult carabid, </a:t>
            </a:r>
            <a:r>
              <a:rPr lang="en-US" sz="1600" i="1" smtClean="0">
                <a:latin typeface="Arial" pitchFamily="34" charset="0"/>
                <a:ea typeface="ＭＳ Ｐゴシック" pitchFamily="-106" charset="-128"/>
                <a:cs typeface="Arial" pitchFamily="34" charset="0"/>
              </a:rPr>
              <a:t>Calathus</a:t>
            </a:r>
            <a:r>
              <a:rPr lang="en-US" sz="1600" smtClean="0">
                <a:latin typeface="Arial" pitchFamily="34" charset="0"/>
                <a:ea typeface="ＭＳ Ｐゴシック" pitchFamily="-106" charset="-128"/>
                <a:cs typeface="Arial" pitchFamily="34" charset="0"/>
              </a:rPr>
              <a:t> sp. (bottom right)</a:t>
            </a:r>
            <a:endParaRPr lang="es-ES_tradnl" sz="1600" smtClean="0">
              <a:latin typeface="Arial" pitchFamily="34" charset="0"/>
              <a:ea typeface="ＭＳ Ｐゴシック" pitchFamily="-106" charset="-128"/>
              <a:cs typeface="Arial" pitchFamily="34" charset="0"/>
            </a:endParaRPr>
          </a:p>
          <a:p>
            <a:pPr>
              <a:spcBef>
                <a:spcPct val="0"/>
              </a:spcBef>
            </a:pPr>
            <a:endParaRPr lang="es-ES_tradnl" sz="1600" smtClean="0">
              <a:latin typeface="Arial" pitchFamily="34" charset="0"/>
              <a:ea typeface="ＭＳ Ｐゴシック" pitchFamily="-106" charset="-128"/>
              <a:cs typeface="Arial" pitchFamily="34" charset="0"/>
            </a:endParaRPr>
          </a:p>
          <a:p>
            <a:pPr>
              <a:spcBef>
                <a:spcPct val="0"/>
              </a:spcBef>
            </a:pPr>
            <a:r>
              <a:rPr lang="es-ES_tradnl" b="1" smtClean="0">
                <a:latin typeface="Arial" pitchFamily="34" charset="0"/>
                <a:ea typeface="ＭＳ Ｐゴシック" pitchFamily="-106" charset="-128"/>
                <a:cs typeface="Arial" pitchFamily="34" charset="0"/>
              </a:rPr>
              <a:t>See also supplemental information: </a:t>
            </a:r>
            <a:r>
              <a:rPr lang="en-US" i="1" smtClean="0">
                <a:latin typeface="Arial" pitchFamily="34" charset="0"/>
                <a:ea typeface="ＭＳ Ｐゴシック" pitchFamily="-106" charset="-128"/>
                <a:cs typeface="Arial" pitchFamily="34" charset="0"/>
              </a:rPr>
              <a:t>Carabids resemble plant-feeding darkling ground beetles</a:t>
            </a:r>
            <a:endParaRPr lang="es-ES_tradnl" i="1" smtClean="0">
              <a:latin typeface="Arial" pitchFamily="34" charset="0"/>
              <a:ea typeface="ＭＳ Ｐゴシック" pitchFamily="-106" charset="-128"/>
              <a:cs typeface="Arial" pitchFamily="34" charset="0"/>
            </a:endParaRPr>
          </a:p>
          <a:p>
            <a:pPr>
              <a:spcBef>
                <a:spcPct val="0"/>
              </a:spcBef>
            </a:pPr>
            <a:r>
              <a:rPr lang="en-US" smtClean="0">
                <a:latin typeface="Arial" pitchFamily="34" charset="0"/>
                <a:ea typeface="ＭＳ Ｐゴシック" pitchFamily="-106" charset="-128"/>
                <a:cs typeface="Arial" pitchFamily="34" charset="0"/>
              </a:rPr>
              <a:t>http://www.ipm.ucdavis.edu/PMG/NE/predaceous_ground_beetle.html</a:t>
            </a:r>
            <a:endParaRPr lang="es-ES_tradnl"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CC834E9-839C-4BCA-8DD2-FF870411FD86}" type="slidenum">
              <a:rPr lang="en-US" sz="1200"/>
              <a:pPr algn="r"/>
              <a:t>17</a:t>
            </a:fld>
            <a:endParaRPr lang="en-US" sz="1200"/>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xfrm>
            <a:off x="914400" y="4343400"/>
            <a:ext cx="5334000" cy="4114800"/>
          </a:xfrm>
          <a:noFill/>
          <a:ln/>
        </p:spPr>
        <p:txBody>
          <a:bodyPr/>
          <a:lstStyle/>
          <a:p>
            <a:pPr>
              <a:spcBef>
                <a:spcPct val="0"/>
              </a:spcBef>
            </a:pPr>
            <a:r>
              <a:rPr lang="en-US" sz="1600" b="1" smtClean="0">
                <a:latin typeface="Arial" pitchFamily="34" charset="0"/>
                <a:ea typeface="ＭＳ Ｐゴシック" pitchFamily="-106" charset="-128"/>
                <a:cs typeface="Arial" pitchFamily="34" charset="0"/>
              </a:rPr>
              <a:t>Soldier beetles, </a:t>
            </a:r>
            <a:r>
              <a:rPr lang="en-US" sz="1600" smtClean="0">
                <a:latin typeface="Arial" pitchFamily="34" charset="0"/>
                <a:ea typeface="ＭＳ Ｐゴシック" pitchFamily="-106" charset="-128"/>
                <a:cs typeface="Arial" pitchFamily="34" charset="0"/>
              </a:rPr>
              <a:t>also called leather-winged beetles  belong to the Cantharidae family.</a:t>
            </a:r>
          </a:p>
          <a:p>
            <a:pPr>
              <a:spcBef>
                <a:spcPct val="0"/>
              </a:spcBef>
            </a:pPr>
            <a:r>
              <a:rPr lang="en-US" sz="1600" smtClean="0">
                <a:latin typeface="Arial" pitchFamily="34" charset="0"/>
                <a:ea typeface="ＭＳ Ｐゴシック" pitchFamily="-106" charset="-128"/>
                <a:cs typeface="Arial" pitchFamily="34" charset="0"/>
              </a:rPr>
              <a:t>Soldier beetle larvae are dark, elongate, and flattened. They feed under bark or in soil or litter on invertebrates, including eggs and larvae of other beetles and moths. </a:t>
            </a:r>
          </a:p>
          <a:p>
            <a:pPr>
              <a:spcBef>
                <a:spcPct val="0"/>
              </a:spcBef>
            </a:pPr>
            <a:r>
              <a:rPr lang="en-US" sz="1600" smtClean="0">
                <a:latin typeface="Arial" pitchFamily="34" charset="0"/>
                <a:ea typeface="ＭＳ Ｐゴシック" pitchFamily="-106" charset="-128"/>
                <a:cs typeface="Arial" pitchFamily="34" charset="0"/>
              </a:rPr>
              <a:t>	 </a:t>
            </a:r>
          </a:p>
          <a:p>
            <a:pPr>
              <a:spcBef>
                <a:spcPct val="0"/>
              </a:spcBef>
            </a:pPr>
            <a:r>
              <a:rPr lang="en-US" sz="1600" smtClean="0">
                <a:latin typeface="Arial" pitchFamily="34" charset="0"/>
                <a:ea typeface="ＭＳ Ｐゴシック" pitchFamily="-106" charset="-128"/>
                <a:cs typeface="Arial" pitchFamily="34" charset="0"/>
              </a:rPr>
              <a:t>Adults (like this </a:t>
            </a:r>
            <a:r>
              <a:rPr lang="en-US" sz="1600" i="1" smtClean="0">
                <a:latin typeface="Arial" pitchFamily="34" charset="0"/>
                <a:ea typeface="ＭＳ Ｐゴシック" pitchFamily="-106" charset="-128"/>
                <a:cs typeface="Arial" pitchFamily="34" charset="0"/>
              </a:rPr>
              <a:t>Cantharis </a:t>
            </a:r>
            <a:r>
              <a:rPr lang="en-US" sz="1600" smtClean="0">
                <a:latin typeface="Arial" pitchFamily="34" charset="0"/>
                <a:ea typeface="ＭＳ Ｐゴシック" pitchFamily="-106" charset="-128"/>
                <a:cs typeface="Arial" pitchFamily="34" charset="0"/>
              </a:rPr>
              <a:t>sp.) are long and narrow, usually with an orangish head and thorax and dark wing covers. Soldier beetle adults prefer aphids, but they also feed on pollen so are often observed on flowers. </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r>
              <a:rPr lang="en-US" sz="1600" b="1" smtClean="0">
                <a:latin typeface="Arial" pitchFamily="34" charset="0"/>
                <a:ea typeface="ＭＳ Ｐゴシック" pitchFamily="-106" charset="-128"/>
                <a:cs typeface="Arial" pitchFamily="34" charset="0"/>
              </a:rPr>
              <a:t>Photos: </a:t>
            </a:r>
            <a:r>
              <a:rPr lang="en-US" sz="1600" smtClean="0">
                <a:latin typeface="Arial" pitchFamily="34" charset="0"/>
                <a:ea typeface="ＭＳ Ｐゴシック" pitchFamily="-106" charset="-128"/>
                <a:cs typeface="Arial" pitchFamily="34" charset="0"/>
              </a:rPr>
              <a:t>Soil dwelling larva (top); Adult (bottom)</a:t>
            </a:r>
          </a:p>
          <a:p>
            <a:pPr>
              <a:spcBef>
                <a:spcPct val="0"/>
              </a:spcBef>
            </a:pPr>
            <a:r>
              <a:rPr lang="en-US" sz="1600" smtClean="0">
                <a:latin typeface="Arial" pitchFamily="34" charset="0"/>
                <a:ea typeface="ＭＳ Ｐゴシック" pitchFamily="-106" charset="-128"/>
                <a:cs typeface="Arial" pitchFamily="34" charset="0"/>
              </a:rPr>
              <a:t>	</a:t>
            </a:r>
          </a:p>
          <a:p>
            <a:pPr>
              <a:spcBef>
                <a:spcPct val="0"/>
              </a:spcBef>
            </a:pPr>
            <a:r>
              <a:rPr lang="en-US" sz="1600" b="1" smtClean="0">
                <a:latin typeface="Arial" pitchFamily="34" charset="0"/>
                <a:ea typeface="ＭＳ Ｐゴシック" pitchFamily="-106" charset="-128"/>
                <a:cs typeface="Arial" pitchFamily="34" charset="0"/>
              </a:rPr>
              <a:t>More information online:</a:t>
            </a:r>
          </a:p>
          <a:p>
            <a:pPr>
              <a:spcBef>
                <a:spcPct val="0"/>
              </a:spcBef>
            </a:pPr>
            <a:r>
              <a:rPr lang="en-US" sz="1600" smtClean="0">
                <a:latin typeface="Arial" pitchFamily="34" charset="0"/>
                <a:ea typeface="ＭＳ Ｐゴシック" pitchFamily="-106" charset="-128"/>
                <a:cs typeface="Arial" pitchFamily="34" charset="0"/>
              </a:rPr>
              <a:t>http://www.ipm.ucdavis.edu/PMG/NE/soldier_beetles.html</a:t>
            </a:r>
          </a:p>
          <a:p>
            <a:pPr>
              <a:spcBef>
                <a:spcPct val="0"/>
              </a:spcBef>
            </a:pPr>
            <a:endParaRPr lang="es-ES_tradnl" sz="1600" smtClean="0">
              <a:latin typeface="Arial" pitchFamily="34" charset="0"/>
              <a:ea typeface="ＭＳ Ｐゴシック" pitchFamily="-106" charset="-128"/>
              <a:cs typeface="Arial" pitchFamily="34" charset="0"/>
            </a:endParaRPr>
          </a:p>
          <a:p>
            <a:pPr eaLnBrk="1" hangingPunct="1">
              <a:spcBef>
                <a:spcPct val="0"/>
              </a:spcBef>
            </a:pPr>
            <a:endParaRPr lang="es-ES_tradnl" sz="16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51EC292-D3D0-4161-8AA5-09C1A37BD1FF}" type="slidenum">
              <a:rPr lang="en-US" sz="1200"/>
              <a:pPr algn="r"/>
              <a:t>18</a:t>
            </a:fld>
            <a:endParaRPr lang="en-US" sz="1200"/>
          </a:p>
        </p:txBody>
      </p:sp>
      <p:sp>
        <p:nvSpPr>
          <p:cNvPr id="41987" name="Rectangle 2"/>
          <p:cNvSpPr>
            <a:spLocks noChangeArrowheads="1" noTextEdit="1"/>
          </p:cNvSpPr>
          <p:nvPr>
            <p:ph type="sldImg"/>
          </p:nvPr>
        </p:nvSpPr>
        <p:spPr>
          <a:ln/>
        </p:spPr>
      </p:sp>
      <p:sp>
        <p:nvSpPr>
          <p:cNvPr id="41988" name="Rectangle 3"/>
          <p:cNvSpPr>
            <a:spLocks noGrp="1" noChangeArrowheads="1"/>
          </p:cNvSpPr>
          <p:nvPr>
            <p:ph type="body" idx="1"/>
          </p:nvPr>
        </p:nvSpPr>
        <p:spPr>
          <a:xfrm>
            <a:off x="533400" y="4343400"/>
            <a:ext cx="5867400" cy="4419600"/>
          </a:xfrm>
          <a:noFill/>
          <a:ln/>
        </p:spPr>
        <p:txBody>
          <a:bodyPr/>
          <a:lstStyle/>
          <a:p>
            <a:pPr>
              <a:spcBef>
                <a:spcPct val="0"/>
              </a:spcBef>
            </a:pPr>
            <a:r>
              <a:rPr lang="en-US" sz="1400" b="1" smtClean="0">
                <a:latin typeface="Arial" pitchFamily="34" charset="0"/>
                <a:ea typeface="ＭＳ Ｐゴシック" pitchFamily="-106" charset="-128"/>
                <a:cs typeface="Arial" pitchFamily="34" charset="0"/>
              </a:rPr>
              <a:t>Syrphid flies </a:t>
            </a:r>
            <a:r>
              <a:rPr lang="en-US" sz="1400" smtClean="0">
                <a:latin typeface="Arial" pitchFamily="34" charset="0"/>
                <a:ea typeface="ＭＳ Ｐゴシック" pitchFamily="-106" charset="-128"/>
                <a:cs typeface="Arial" pitchFamily="34" charset="0"/>
              </a:rPr>
              <a:t>(also called Flower flies, or Hover flies) are common in gardens. Syrphid fly larvae are specialized predators, usually feeding on aphids but sometimes on other soft-bodied insects. One syrphid larva can consume hundreds of aphids during its development. Adult syrphids are not predaceous and eat pollen and nectar, and often are observed visiting blossoms.</a:t>
            </a:r>
          </a:p>
          <a:p>
            <a:pPr>
              <a:spcBef>
                <a:spcPct val="0"/>
              </a:spcBef>
            </a:pPr>
            <a:r>
              <a:rPr lang="en-US" sz="1400" smtClean="0">
                <a:latin typeface="Arial" pitchFamily="34" charset="0"/>
                <a:ea typeface="ＭＳ Ｐゴシック" pitchFamily="-106" charset="-128"/>
                <a:cs typeface="Arial" pitchFamily="34" charset="0"/>
              </a:rPr>
              <a:t>	</a:t>
            </a:r>
          </a:p>
          <a:p>
            <a:pPr>
              <a:spcBef>
                <a:spcPct val="0"/>
              </a:spcBef>
            </a:pPr>
            <a:r>
              <a:rPr lang="en-US" sz="1400" smtClean="0">
                <a:latin typeface="Arial" pitchFamily="34" charset="0"/>
                <a:ea typeface="ＭＳ Ｐゴシック" pitchFamily="-106" charset="-128"/>
                <a:cs typeface="Arial" pitchFamily="34" charset="0"/>
              </a:rPr>
              <a:t>Syrphids are true flies (in the order Diptera) and develop through 4 life stages: egg, larva, pupa, and adult. Adults of many species have black and yellow or whitish bands on top of their abdomen and resemble wasps or bees.  However, adult syrphids have only 1 pair of wings and cannot sting. Syrphid larvae are maggotlike and don’t have true legs like caterpillars.  They vary in color and may be translucent. Pupae are oblong to pear-shaped.</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Photos: </a:t>
            </a:r>
            <a:r>
              <a:rPr lang="en-US" sz="1400" smtClean="0">
                <a:latin typeface="Arial" pitchFamily="34" charset="0"/>
                <a:ea typeface="ＭＳ Ｐゴシック" pitchFamily="-106" charset="-128"/>
                <a:cs typeface="Arial" pitchFamily="34" charset="0"/>
              </a:rPr>
              <a:t>Adult (top left); Egg (top right); Large hover fly larva (bottom left); Pupa (bottom right)</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More information online:</a:t>
            </a:r>
          </a:p>
          <a:p>
            <a:pPr>
              <a:spcBef>
                <a:spcPct val="0"/>
              </a:spcBef>
            </a:pPr>
            <a:r>
              <a:rPr lang="en-US" sz="1400" smtClean="0">
                <a:latin typeface="Arial" pitchFamily="34" charset="0"/>
                <a:ea typeface="ＭＳ Ｐゴシック" pitchFamily="-106" charset="-128"/>
                <a:cs typeface="Arial" pitchFamily="34" charset="0"/>
              </a:rPr>
              <a:t>http://www.ipm.ucdavis.edu/PMG/NE/syrphid_flies.html</a:t>
            </a:r>
          </a:p>
          <a:p>
            <a:pPr>
              <a:spcBef>
                <a:spcPct val="0"/>
              </a:spcBef>
            </a:pPr>
            <a:endParaRPr lang="es-ES_tradnl" sz="1400" smtClean="0">
              <a:latin typeface="Arial" pitchFamily="34" charset="0"/>
              <a:ea typeface="ＭＳ Ｐゴシック" pitchFamily="-106" charset="-128"/>
              <a:cs typeface="Arial" pitchFamily="34" charset="0"/>
            </a:endParaRPr>
          </a:p>
          <a:p>
            <a:pPr eaLnBrk="1" hangingPunct="1">
              <a:spcBef>
                <a:spcPct val="0"/>
              </a:spcBef>
            </a:pPr>
            <a:endParaRPr lang="es-ES_tradnl" sz="14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ABDE69F-E5AB-45EA-B1F9-4632D15C1CB7}" type="slidenum">
              <a:rPr lang="en-US" sz="1200"/>
              <a:pPr algn="r"/>
              <a:t>19</a:t>
            </a:fld>
            <a:endParaRPr lang="en-US" sz="1200"/>
          </a:p>
        </p:txBody>
      </p:sp>
      <p:sp>
        <p:nvSpPr>
          <p:cNvPr id="44035" name="Rectangle 2"/>
          <p:cNvSpPr>
            <a:spLocks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a:spcBef>
                <a:spcPct val="0"/>
              </a:spcBef>
            </a:pPr>
            <a:r>
              <a:rPr lang="en-US" sz="1800" smtClean="0">
                <a:latin typeface="Arial" pitchFamily="34" charset="0"/>
                <a:ea typeface="ＭＳ Ｐゴシック" pitchFamily="-106" charset="-128"/>
                <a:cs typeface="Arial" pitchFamily="34" charset="0"/>
              </a:rPr>
              <a:t>A discussion of predators would not be complete without mention </a:t>
            </a:r>
            <a:r>
              <a:rPr lang="en-US" sz="1800" b="1" smtClean="0">
                <a:latin typeface="Arial" pitchFamily="34" charset="0"/>
                <a:ea typeface="ＭＳ Ｐゴシック" pitchFamily="-106" charset="-128"/>
                <a:cs typeface="Arial" pitchFamily="34" charset="0"/>
              </a:rPr>
              <a:t>praying mantids.</a:t>
            </a:r>
          </a:p>
          <a:p>
            <a:pPr>
              <a:spcBef>
                <a:spcPct val="0"/>
              </a:spcBef>
            </a:pPr>
            <a:r>
              <a:rPr lang="en-US" sz="1800" smtClean="0">
                <a:latin typeface="Arial" pitchFamily="34" charset="0"/>
                <a:ea typeface="ＭＳ Ｐゴシック" pitchFamily="-106" charset="-128"/>
                <a:cs typeface="Arial" pitchFamily="34" charset="0"/>
              </a:rPr>
              <a:t>These fascinating creatures should be preserved, but they do not effectively control pests because they indiscriminately eat both beneficials and pests.</a:t>
            </a:r>
          </a:p>
          <a:p>
            <a:pPr>
              <a:spcBef>
                <a:spcPct val="0"/>
              </a:spcBef>
            </a:pPr>
            <a:endParaRPr lang="en-US" sz="1800" smtClean="0">
              <a:latin typeface="Arial" pitchFamily="34" charset="0"/>
              <a:ea typeface="ＭＳ Ｐゴシック" pitchFamily="-106" charset="-128"/>
              <a:cs typeface="Arial" pitchFamily="34" charset="0"/>
            </a:endParaRPr>
          </a:p>
          <a:p>
            <a:pPr>
              <a:spcBef>
                <a:spcPct val="0"/>
              </a:spcBef>
            </a:pPr>
            <a:r>
              <a:rPr lang="en-US" sz="1800" b="1" smtClean="0">
                <a:latin typeface="Arial" pitchFamily="34" charset="0"/>
                <a:ea typeface="ＭＳ Ｐゴシック" pitchFamily="-106" charset="-128"/>
                <a:cs typeface="Arial" pitchFamily="34" charset="0"/>
              </a:rPr>
              <a:t>Photos</a:t>
            </a:r>
            <a:r>
              <a:rPr lang="en-US" sz="1800" smtClean="0">
                <a:latin typeface="Arial" pitchFamily="34" charset="0"/>
                <a:ea typeface="ＭＳ Ｐゴシック" pitchFamily="-106" charset="-128"/>
                <a:cs typeface="Arial" pitchFamily="34" charset="0"/>
              </a:rPr>
              <a:t>: Adult (top); Egg case (bottom left); Nymph (bottom right)</a:t>
            </a:r>
          </a:p>
          <a:p>
            <a:pPr>
              <a:spcBef>
                <a:spcPct val="0"/>
              </a:spcBef>
            </a:pPr>
            <a:endParaRPr lang="en-US" sz="1800" smtClean="0">
              <a:latin typeface="Arial" pitchFamily="34" charset="0"/>
              <a:ea typeface="ＭＳ Ｐゴシック" pitchFamily="-106" charset="-128"/>
              <a:cs typeface="Arial" pitchFamily="34" charset="0"/>
            </a:endParaRPr>
          </a:p>
          <a:p>
            <a:pPr>
              <a:spcBef>
                <a:spcPct val="0"/>
              </a:spcBef>
            </a:pPr>
            <a:r>
              <a:rPr lang="en-US" sz="1800" b="1" smtClean="0">
                <a:latin typeface="Arial" pitchFamily="34" charset="0"/>
                <a:ea typeface="ＭＳ Ｐゴシック" pitchFamily="-106" charset="-128"/>
                <a:cs typeface="Arial" pitchFamily="34" charset="0"/>
              </a:rPr>
              <a:t>More information online:</a:t>
            </a:r>
          </a:p>
          <a:p>
            <a:pPr>
              <a:spcBef>
                <a:spcPct val="0"/>
              </a:spcBef>
            </a:pPr>
            <a:r>
              <a:rPr lang="en-US" sz="1800" smtClean="0">
                <a:latin typeface="Arial" pitchFamily="34" charset="0"/>
                <a:ea typeface="ＭＳ Ｐゴシック" pitchFamily="-106" charset="-128"/>
                <a:cs typeface="Arial" pitchFamily="34" charset="0"/>
              </a:rPr>
              <a:t>http://www.ipm.ucdavis.edu/PMG/NE/mantids.html</a:t>
            </a:r>
          </a:p>
          <a:p>
            <a:pPr>
              <a:spcBef>
                <a:spcPct val="0"/>
              </a:spcBef>
            </a:pPr>
            <a:endParaRPr lang="es-ES_tradnl" sz="1800" smtClean="0">
              <a:latin typeface="Arial" pitchFamily="34" charset="0"/>
              <a:ea typeface="ＭＳ Ｐゴシック" pitchFamily="-106" charset="-128"/>
              <a:cs typeface="Arial" pitchFamily="34" charset="0"/>
            </a:endParaRPr>
          </a:p>
          <a:p>
            <a:pPr eaLnBrk="1" hangingPunct="1">
              <a:spcBef>
                <a:spcPct val="0"/>
              </a:spcBef>
            </a:pPr>
            <a:endParaRPr lang="es-ES_tradnl" sz="18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p:cNvSpPr>
          <p:nvPr>
            <p:ph type="sldImg"/>
          </p:nvPr>
        </p:nvSpPr>
        <p:spPr>
          <a:ln/>
        </p:spPr>
      </p:sp>
      <p:sp>
        <p:nvSpPr>
          <p:cNvPr id="9219" name="Notes Placeholder 2"/>
          <p:cNvSpPr>
            <a:spLocks noGrp="1"/>
          </p:cNvSpPr>
          <p:nvPr>
            <p:ph type="body" idx="1"/>
          </p:nvPr>
        </p:nvSpPr>
        <p:spPr>
          <a:noFill/>
          <a:ln/>
        </p:spPr>
        <p:txBody>
          <a:bodyPr/>
          <a:lstStyle/>
          <a:p>
            <a:pPr>
              <a:spcBef>
                <a:spcPct val="0"/>
              </a:spcBef>
            </a:pPr>
            <a:endParaRPr lang="en-US" sz="1800" smtClean="0">
              <a:latin typeface="Arial" pitchFamily="34" charset="0"/>
              <a:ea typeface="ＭＳ Ｐゴシック" pitchFamily="-106" charset="-128"/>
            </a:endParaRPr>
          </a:p>
          <a:p>
            <a:pPr>
              <a:spcBef>
                <a:spcPct val="0"/>
              </a:spcBef>
            </a:pPr>
            <a:r>
              <a:rPr lang="en-US" sz="1800" smtClean="0">
                <a:latin typeface="Arial" pitchFamily="34" charset="0"/>
                <a:ea typeface="ＭＳ Ｐゴシック" pitchFamily="-106" charset="-128"/>
              </a:rPr>
              <a:t>You will learn what biological control is and why it is important to the health of your garden.  You will also learn about the different types of natural enemies and how to identify common species.    You will also learn how to enhance the activities of beneficials in your landscape by employing integrated pest management practices.</a:t>
            </a:r>
          </a:p>
          <a:p>
            <a:pPr>
              <a:spcBef>
                <a:spcPct val="0"/>
              </a:spcBef>
            </a:pPr>
            <a:endParaRPr lang="en-US" sz="1800" b="1" smtClean="0">
              <a:latin typeface="Arial" pitchFamily="34" charset="0"/>
              <a:ea typeface="ＭＳ Ｐゴシック" pitchFamily="-106" charset="-128"/>
            </a:endParaRPr>
          </a:p>
          <a:p>
            <a:pPr>
              <a:spcBef>
                <a:spcPct val="0"/>
              </a:spcBef>
            </a:pPr>
            <a:r>
              <a:rPr lang="en-US" sz="1800" b="1" smtClean="0">
                <a:latin typeface="Arial" pitchFamily="34" charset="0"/>
                <a:ea typeface="ＭＳ Ｐゴシック" pitchFamily="-106" charset="-128"/>
              </a:rPr>
              <a:t>Photos: </a:t>
            </a:r>
            <a:r>
              <a:rPr lang="en-US" sz="1800" smtClean="0">
                <a:latin typeface="Arial" pitchFamily="34" charset="0"/>
                <a:ea typeface="ＭＳ Ｐゴシック" pitchFamily="-106" charset="-128"/>
              </a:rPr>
              <a:t>Beneficial mini-wasp laying its egg in a caterpillar (left); lady beetle (ladybug) eating an aphid (right)</a:t>
            </a:r>
          </a:p>
        </p:txBody>
      </p:sp>
      <p:sp>
        <p:nvSpPr>
          <p:cNvPr id="9220" name="Slide Number Placeholder 3"/>
          <p:cNvSpPr>
            <a:spLocks noGrp="1"/>
          </p:cNvSpPr>
          <p:nvPr>
            <p:ph type="sldNum" sz="quarter" idx="5"/>
          </p:nvPr>
        </p:nvSpPr>
        <p:spPr>
          <a:noFill/>
        </p:spPr>
        <p:txBody>
          <a:bodyPr/>
          <a:lstStyle/>
          <a:p>
            <a:fld id="{800A0538-C06C-4467-A7F2-81E420F91AC5}" type="slidenum">
              <a:rPr lang="en-US">
                <a:solidFill>
                  <a:srgbClr val="000000"/>
                </a:solidFill>
              </a:rPr>
              <a:pPr/>
              <a:t>2</a:t>
            </a:fld>
            <a:endParaRPr 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6B8C1A6-10C2-4630-8E9E-EBE1E30EB1CF}" type="slidenum">
              <a:rPr lang="en-US"/>
              <a:pPr/>
              <a:t>20</a:t>
            </a:fld>
            <a:endParaRPr lang="en-US"/>
          </a:p>
        </p:txBody>
      </p:sp>
      <p:sp>
        <p:nvSpPr>
          <p:cNvPr id="46083" name="Rectangle 2"/>
          <p:cNvSpPr>
            <a:spLocks noChangeArrowheads="1" noTextEdit="1"/>
          </p:cNvSpPr>
          <p:nvPr>
            <p:ph type="sldImg"/>
          </p:nvPr>
        </p:nvSpPr>
        <p:spPr>
          <a:ln/>
        </p:spPr>
      </p:sp>
      <p:sp>
        <p:nvSpPr>
          <p:cNvPr id="46084" name="Rectangle 3"/>
          <p:cNvSpPr>
            <a:spLocks noGrp="1" noChangeArrowheads="1"/>
          </p:cNvSpPr>
          <p:nvPr>
            <p:ph type="body" idx="1"/>
          </p:nvPr>
        </p:nvSpPr>
        <p:spPr>
          <a:xfrm>
            <a:off x="685800" y="4343400"/>
            <a:ext cx="5638800" cy="4495800"/>
          </a:xfrm>
          <a:noFill/>
          <a:ln/>
        </p:spPr>
        <p:txBody>
          <a:bodyPr/>
          <a:lstStyle/>
          <a:p>
            <a:pPr eaLnBrk="1" hangingPunct="1">
              <a:spcBef>
                <a:spcPct val="0"/>
              </a:spcBef>
            </a:pPr>
            <a:r>
              <a:rPr lang="en-US" sz="1400" b="1" smtClean="0">
                <a:latin typeface="Arial" pitchFamily="34" charset="0"/>
                <a:ea typeface="ＭＳ Ｐゴシック" pitchFamily="-106" charset="-128"/>
              </a:rPr>
              <a:t>In contrast to predators, insect parasites </a:t>
            </a:r>
            <a:r>
              <a:rPr lang="en-US" sz="1400" smtClean="0">
                <a:latin typeface="Arial" pitchFamily="34" charset="0"/>
                <a:ea typeface="ＭＳ Ｐゴシック" pitchFamily="-106" charset="-128"/>
              </a:rPr>
              <a:t>(technically called parasitoids) kill only one insect during their larval stage. However, because females lay many eggs, they can be very effective biological control agents. Insect parasites are wasps or flies that lay their eggs on or inside a host insect. Adults are free-living and are often smaller than the host they attack—thus the moniker mini-wasp. Larval stages of insect parasites feed inside their hosts, kill the host just before pupating, then emerge as an adult. Some parasites emerge as mature larvae and pupate outside the dead host.</a:t>
            </a:r>
          </a:p>
          <a:p>
            <a:pPr eaLnBrk="1" hangingPunct="1">
              <a:spcBef>
                <a:spcPct val="0"/>
              </a:spcBef>
            </a:pPr>
            <a:endParaRPr lang="es-ES_tradnl" sz="1600" smtClean="0">
              <a:latin typeface="Arial" pitchFamily="34" charset="0"/>
              <a:ea typeface="ＭＳ Ｐゴシック" pitchFamily="-106" charset="-128"/>
            </a:endParaRPr>
          </a:p>
          <a:p>
            <a:pPr eaLnBrk="1" hangingPunct="1">
              <a:spcBef>
                <a:spcPct val="0"/>
              </a:spcBef>
            </a:pPr>
            <a:r>
              <a:rPr lang="es-ES_tradnl" sz="1400" b="1" smtClean="0">
                <a:latin typeface="Arial" pitchFamily="34" charset="0"/>
                <a:ea typeface="ＭＳ Ｐゴシック" pitchFamily="-106" charset="-128"/>
              </a:rPr>
              <a:t>Photos: </a:t>
            </a:r>
            <a:r>
              <a:rPr lang="es-ES_tradnl" sz="1400" smtClean="0">
                <a:latin typeface="Arial" pitchFamily="34" charset="0"/>
                <a:ea typeface="ＭＳ Ｐゴシック" pitchFamily="-106" charset="-128"/>
              </a:rPr>
              <a:t>Wasp laying her egg in an aphid (top left); Wasp laying her egg in a caterpillar (top right)</a:t>
            </a:r>
          </a:p>
          <a:p>
            <a:pPr eaLnBrk="1" hangingPunct="1">
              <a:spcBef>
                <a:spcPct val="0"/>
              </a:spcBef>
            </a:pPr>
            <a:r>
              <a:rPr lang="es-ES_tradnl" sz="1400" b="1" smtClean="0">
                <a:latin typeface="Arial" pitchFamily="34" charset="0"/>
                <a:ea typeface="ＭＳ Ｐゴシック" pitchFamily="-106" charset="-128"/>
              </a:rPr>
              <a:t>Illustrations: </a:t>
            </a:r>
            <a:r>
              <a:rPr lang="es-ES_tradnl" sz="1400" smtClean="0">
                <a:latin typeface="Arial" pitchFamily="34" charset="0"/>
                <a:ea typeface="ＭＳ Ｐゴシック" pitchFamily="-106" charset="-128"/>
              </a:rPr>
              <a:t>Aphid parasite life cycle (bottom)</a:t>
            </a:r>
          </a:p>
          <a:p>
            <a:pPr eaLnBrk="1" hangingPunct="1">
              <a:spcBef>
                <a:spcPct val="0"/>
              </a:spcBef>
            </a:pPr>
            <a:endParaRPr lang="es-ES_tradnl" sz="1400" smtClean="0">
              <a:latin typeface="Arial" pitchFamily="34" charset="0"/>
              <a:ea typeface="ＭＳ Ｐゴシック" pitchFamily="-106" charset="-128"/>
            </a:endParaRPr>
          </a:p>
          <a:p>
            <a:pPr eaLnBrk="1" hangingPunct="1">
              <a:spcBef>
                <a:spcPct val="0"/>
              </a:spcBef>
            </a:pPr>
            <a:r>
              <a:rPr lang="es-ES_tradnl" sz="1400" b="1" smtClean="0">
                <a:latin typeface="Arial" pitchFamily="34" charset="0"/>
                <a:ea typeface="ＭＳ Ｐゴシック" pitchFamily="-106" charset="-128"/>
              </a:rPr>
              <a:t>See also supplemental information: </a:t>
            </a:r>
            <a:r>
              <a:rPr lang="es-ES_tradnl" sz="1400" i="1" smtClean="0">
                <a:latin typeface="Arial" pitchFamily="34" charset="0"/>
                <a:ea typeface="ＭＳ Ｐゴシック" pitchFamily="-106" charset="-128"/>
              </a:rPr>
              <a:t>Parasite definition (versus Parasitoid)</a:t>
            </a:r>
          </a:p>
          <a:p>
            <a:pPr eaLnBrk="1" hangingPunct="1">
              <a:spcBef>
                <a:spcPct val="0"/>
              </a:spcBef>
            </a:pPr>
            <a:r>
              <a:rPr lang="en-US" sz="1600" smtClean="0">
                <a:latin typeface="Arial" pitchFamily="34" charset="0"/>
                <a:ea typeface="ＭＳ Ｐゴシック" pitchFamily="-106" charset="-128"/>
              </a:rPr>
              <a:t>http://www.ipm.ucdavis.edu/PMG/glossary.html#P</a:t>
            </a:r>
            <a:endParaRPr lang="es-ES_tradnl" sz="1600" smtClean="0">
              <a:latin typeface="Arial" pitchFamily="34" charset="0"/>
              <a:ea typeface="ＭＳ Ｐゴシック" pitchFamily="-106"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62655F7-666F-4116-9380-F10F8CCAE169}" type="slidenum">
              <a:rPr lang="en-US" sz="1200"/>
              <a:pPr algn="r"/>
              <a:t>21</a:t>
            </a:fld>
            <a:endParaRPr lang="en-US" sz="1200"/>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xfrm>
            <a:off x="685800" y="4343400"/>
            <a:ext cx="5715000" cy="4572000"/>
          </a:xfrm>
          <a:noFill/>
          <a:ln/>
        </p:spPr>
        <p:txBody>
          <a:bodyPr/>
          <a:lstStyle/>
          <a:p>
            <a:pPr>
              <a:spcBef>
                <a:spcPct val="0"/>
              </a:spcBef>
            </a:pPr>
            <a:r>
              <a:rPr lang="en-US" sz="1400" b="1" smtClean="0">
                <a:latin typeface="Arial" pitchFamily="34" charset="0"/>
                <a:ea typeface="ＭＳ Ｐゴシック" pitchFamily="-106" charset="-128"/>
                <a:cs typeface="Arial" pitchFamily="34" charset="0"/>
              </a:rPr>
              <a:t>Signs of Parasitization</a:t>
            </a:r>
          </a:p>
          <a:p>
            <a:pPr>
              <a:spcBef>
                <a:spcPct val="0"/>
              </a:spcBef>
            </a:pPr>
            <a:r>
              <a:rPr lang="en-US" sz="1400" smtClean="0">
                <a:latin typeface="Arial" pitchFamily="34" charset="0"/>
                <a:ea typeface="ＭＳ Ｐゴシック" pitchFamily="-106" charset="-128"/>
                <a:cs typeface="Arial" pitchFamily="34" charset="0"/>
              </a:rPr>
              <a:t>Many species of parasitic wasps are very small. Rather than the parasite itself, you’ll more likely see evidence of parasite activity:</a:t>
            </a:r>
          </a:p>
          <a:p>
            <a:pPr>
              <a:spcBef>
                <a:spcPct val="0"/>
              </a:spcBef>
              <a:buFont typeface="Times" pitchFamily="-106" charset="0"/>
              <a:buChar char="•"/>
            </a:pPr>
            <a:r>
              <a:rPr lang="en-US" sz="1400" smtClean="0">
                <a:latin typeface="Arial" pitchFamily="34" charset="0"/>
                <a:ea typeface="ＭＳ Ｐゴシック" pitchFamily="-106" charset="-128"/>
                <a:cs typeface="Arial" pitchFamily="34" charset="0"/>
              </a:rPr>
              <a:t> Hosts that darken or differ in color from normal, unparasitized individuals like the scales above.</a:t>
            </a:r>
          </a:p>
          <a:p>
            <a:pPr>
              <a:spcBef>
                <a:spcPct val="0"/>
              </a:spcBef>
              <a:buFont typeface="Times" pitchFamily="-106" charset="0"/>
              <a:buChar char="•"/>
            </a:pPr>
            <a:r>
              <a:rPr lang="en-US" sz="1400" smtClean="0">
                <a:latin typeface="Arial" pitchFamily="34" charset="0"/>
                <a:ea typeface="ＭＳ Ｐゴシック" pitchFamily="-106" charset="-128"/>
                <a:cs typeface="Arial" pitchFamily="34" charset="0"/>
              </a:rPr>
              <a:t> The immature parasite itself is sometimes visible through the hosts' surface as is the case with the corn earworm eggs parasitized by a </a:t>
            </a:r>
            <a:r>
              <a:rPr lang="en-US" sz="1400" i="1" smtClean="0">
                <a:latin typeface="Arial" pitchFamily="34" charset="0"/>
                <a:ea typeface="ＭＳ Ｐゴシック" pitchFamily="-106" charset="-128"/>
                <a:cs typeface="Arial" pitchFamily="34" charset="0"/>
              </a:rPr>
              <a:t>Trichogramma</a:t>
            </a:r>
            <a:r>
              <a:rPr lang="en-US" sz="1400" smtClean="0">
                <a:latin typeface="Arial" pitchFamily="34" charset="0"/>
                <a:ea typeface="ＭＳ Ｐゴシック" pitchFamily="-106" charset="-128"/>
                <a:cs typeface="Arial" pitchFamily="34" charset="0"/>
              </a:rPr>
              <a:t> wasp in the photo below.</a:t>
            </a:r>
          </a:p>
          <a:p>
            <a:pPr>
              <a:spcBef>
                <a:spcPct val="0"/>
              </a:spcBef>
              <a:buFont typeface="Times" pitchFamily="-106" charset="0"/>
              <a:buChar char="•"/>
            </a:pPr>
            <a:r>
              <a:rPr lang="en-US" sz="1400" smtClean="0">
                <a:latin typeface="Arial" pitchFamily="34" charset="0"/>
                <a:ea typeface="ＭＳ Ｐゴシック" pitchFamily="-106" charset="-128"/>
                <a:cs typeface="Arial" pitchFamily="34" charset="0"/>
              </a:rPr>
              <a:t>You may observe pupal cases of parasitic wasps, such as the fluffy white parasite cocoons next to the redhumped caterpillars at right.</a:t>
            </a:r>
          </a:p>
          <a:p>
            <a:pPr>
              <a:spcBef>
                <a:spcPct val="0"/>
              </a:spcBef>
              <a:buFont typeface="Times" pitchFamily="-106" charset="0"/>
              <a:buChar char="•"/>
            </a:pPr>
            <a:r>
              <a:rPr lang="en-US" sz="1400" smtClean="0">
                <a:latin typeface="Arial" pitchFamily="34" charset="0"/>
                <a:ea typeface="ＭＳ Ｐゴシック" pitchFamily="-106" charset="-128"/>
                <a:cs typeface="Arial" pitchFamily="34" charset="0"/>
              </a:rPr>
              <a:t> Also, sometime exit holes chewed by an emerging parasite are visible on the bodies of dead parastized insects.</a:t>
            </a:r>
          </a:p>
          <a:p>
            <a:pPr>
              <a:spcBef>
                <a:spcPct val="0"/>
              </a:spcBef>
              <a:buFont typeface="Times" pitchFamily="-106" charset="0"/>
              <a:buNone/>
            </a:pPr>
            <a:endParaRPr lang="en-US" sz="1400" smtClean="0">
              <a:latin typeface="Arial" pitchFamily="34" charset="0"/>
              <a:ea typeface="ＭＳ Ｐゴシック" pitchFamily="-106" charset="-128"/>
              <a:cs typeface="Arial" pitchFamily="34" charset="0"/>
            </a:endParaRPr>
          </a:p>
          <a:p>
            <a:pPr>
              <a:spcBef>
                <a:spcPct val="0"/>
              </a:spcBef>
              <a:buFont typeface="Times" pitchFamily="-106" charset="0"/>
              <a:buNone/>
            </a:pPr>
            <a:r>
              <a:rPr lang="en-US" b="1" smtClean="0">
                <a:latin typeface="Arial" pitchFamily="34" charset="0"/>
                <a:ea typeface="ＭＳ Ｐゴシック" pitchFamily="-106" charset="-128"/>
                <a:cs typeface="Arial" pitchFamily="34" charset="0"/>
              </a:rPr>
              <a:t>Photos: </a:t>
            </a:r>
            <a:r>
              <a:rPr lang="en-US" smtClean="0">
                <a:latin typeface="Arial" pitchFamily="34" charset="0"/>
                <a:ea typeface="ＭＳ Ｐゴシック" pitchFamily="-106" charset="-128"/>
                <a:cs typeface="Arial" pitchFamily="34" charset="0"/>
              </a:rPr>
              <a:t>European fruit lecanium scales turn black when parasitized by the wasp </a:t>
            </a:r>
            <a:r>
              <a:rPr lang="en-US" i="1" smtClean="0">
                <a:latin typeface="Arial" pitchFamily="34" charset="0"/>
                <a:ea typeface="ＭＳ Ｐゴシック" pitchFamily="-106" charset="-128"/>
                <a:cs typeface="Arial" pitchFamily="34" charset="0"/>
              </a:rPr>
              <a:t>Coccophagus lecanii </a:t>
            </a:r>
            <a:r>
              <a:rPr lang="en-US" smtClean="0">
                <a:latin typeface="Arial" pitchFamily="34" charset="0"/>
                <a:ea typeface="ＭＳ Ｐゴシック" pitchFamily="-106" charset="-128"/>
                <a:cs typeface="Arial" pitchFamily="34" charset="0"/>
              </a:rPr>
              <a:t>(top left); Caterpillar eggs parasitized by </a:t>
            </a:r>
            <a:r>
              <a:rPr lang="en-US" i="1" smtClean="0">
                <a:latin typeface="Arial" pitchFamily="34" charset="0"/>
                <a:ea typeface="ＭＳ Ｐゴシック" pitchFamily="-106" charset="-128"/>
                <a:cs typeface="Arial" pitchFamily="34" charset="0"/>
              </a:rPr>
              <a:t>Trichogramma </a:t>
            </a:r>
            <a:r>
              <a:rPr lang="en-US" smtClean="0">
                <a:latin typeface="Arial" pitchFamily="34" charset="0"/>
                <a:ea typeface="ＭＳ Ｐゴシック" pitchFamily="-106" charset="-128"/>
                <a:cs typeface="Arial" pitchFamily="34" charset="0"/>
              </a:rPr>
              <a:t>wasps darken (bottom left); White pupal cases of the redhumped caterpillar parasite, </a:t>
            </a:r>
            <a:r>
              <a:rPr lang="en-US" i="1" smtClean="0">
                <a:latin typeface="Arial" pitchFamily="34" charset="0"/>
                <a:ea typeface="ＭＳ Ｐゴシック" pitchFamily="-106" charset="-128"/>
                <a:cs typeface="Arial" pitchFamily="34" charset="0"/>
              </a:rPr>
              <a:t>Cotesia </a:t>
            </a:r>
            <a:r>
              <a:rPr lang="en-US" smtClean="0">
                <a:latin typeface="Arial" pitchFamily="34" charset="0"/>
                <a:ea typeface="ＭＳ Ｐゴシック" pitchFamily="-106" charset="-128"/>
                <a:cs typeface="Arial" pitchFamily="34" charset="0"/>
              </a:rPr>
              <a:t>sp., next to unparasitized caterpillars. (bottom right).</a:t>
            </a:r>
          </a:p>
          <a:p>
            <a:pPr>
              <a:spcBef>
                <a:spcPct val="0"/>
              </a:spcBef>
              <a:buFont typeface="Times" pitchFamily="-106" charset="0"/>
              <a:buNone/>
            </a:pPr>
            <a:endParaRPr lang="en-US" i="1" smtClean="0">
              <a:latin typeface="Arial" pitchFamily="34" charset="0"/>
              <a:ea typeface="ＭＳ Ｐゴシック" pitchFamily="-106" charset="-128"/>
              <a:cs typeface="Arial" pitchFamily="34" charset="0"/>
            </a:endParaRPr>
          </a:p>
          <a:p>
            <a:pPr>
              <a:spcBef>
                <a:spcPct val="0"/>
              </a:spcBef>
            </a:pPr>
            <a:r>
              <a:rPr lang="en-US" sz="1000" b="1" smtClean="0">
                <a:latin typeface="Arial" pitchFamily="34" charset="0"/>
                <a:ea typeface="ＭＳ Ｐゴシック" pitchFamily="-106" charset="-128"/>
                <a:cs typeface="Arial" pitchFamily="34" charset="0"/>
              </a:rPr>
              <a:t>More information online:</a:t>
            </a:r>
          </a:p>
          <a:p>
            <a:pPr>
              <a:spcBef>
                <a:spcPct val="0"/>
              </a:spcBef>
            </a:pPr>
            <a:r>
              <a:rPr lang="en-US" sz="1000" smtClean="0">
                <a:latin typeface="Arial" pitchFamily="34" charset="0"/>
                <a:ea typeface="ＭＳ Ｐゴシック" pitchFamily="-106" charset="-128"/>
                <a:cs typeface="Arial" pitchFamily="34" charset="0"/>
              </a:rPr>
              <a:t>http://www.ipm.ucdavis.edu/PMG/NE/trichogramma_spp.html</a:t>
            </a:r>
          </a:p>
          <a:p>
            <a:pPr>
              <a:spcBef>
                <a:spcPct val="0"/>
              </a:spcBef>
            </a:pPr>
            <a:endParaRPr lang="es-ES_tradnl" sz="1400" smtClean="0">
              <a:latin typeface="Arial" pitchFamily="34" charset="0"/>
              <a:ea typeface="ＭＳ Ｐゴシック" pitchFamily="-106" charset="-128"/>
              <a:cs typeface="Arial" pitchFamily="34" charset="0"/>
            </a:endParaRPr>
          </a:p>
          <a:p>
            <a:pPr eaLnBrk="1" hangingPunct="1">
              <a:spcBef>
                <a:spcPct val="0"/>
              </a:spcBef>
            </a:pPr>
            <a:endParaRPr lang="es-ES_tradnl" sz="14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A2C6191-F8E6-4AF5-94E6-447449E408CA}" type="slidenum">
              <a:rPr lang="en-US" sz="1200"/>
              <a:pPr algn="r"/>
              <a:t>22</a:t>
            </a:fld>
            <a:endParaRPr lang="en-US" sz="1200"/>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xfrm>
            <a:off x="457200" y="4343400"/>
            <a:ext cx="5867400" cy="4114800"/>
          </a:xfrm>
          <a:noFill/>
          <a:ln/>
        </p:spPr>
        <p:txBody>
          <a:bodyPr/>
          <a:lstStyle/>
          <a:p>
            <a:pPr>
              <a:spcBef>
                <a:spcPct val="0"/>
              </a:spcBef>
            </a:pPr>
            <a:r>
              <a:rPr lang="en-US" sz="1600" b="1" smtClean="0">
                <a:latin typeface="Arial" pitchFamily="34" charset="0"/>
                <a:ea typeface="ＭＳ Ｐゴシック" pitchFamily="-106" charset="-128"/>
              </a:rPr>
              <a:t>Aphid parasites</a:t>
            </a:r>
          </a:p>
          <a:p>
            <a:pPr>
              <a:spcBef>
                <a:spcPct val="0"/>
              </a:spcBef>
            </a:pPr>
            <a:r>
              <a:rPr lang="en-US" sz="1600" smtClean="0">
                <a:latin typeface="Arial" pitchFamily="34" charset="0"/>
                <a:ea typeface="ＭＳ Ｐゴシック" pitchFamily="-106" charset="-128"/>
              </a:rPr>
              <a:t>Mummified aphids are a commonly seen example of parasitization. When the larva of an aphid parasite pupates, the host is killed, causing it to bloat and form a “mummy”. After about 5 or more days, the host's outside becomes firm and crusty and often changes color—usually beige or black. After the adult parasite emerges, it may leave an obvious hole in the surface of the pest it killed.</a:t>
            </a:r>
          </a:p>
          <a:p>
            <a:pPr>
              <a:spcBef>
                <a:spcPct val="0"/>
              </a:spcBef>
            </a:pPr>
            <a:r>
              <a:rPr lang="en-US" sz="1600" smtClean="0">
                <a:latin typeface="Arial" pitchFamily="34" charset="0"/>
                <a:ea typeface="ＭＳ Ｐゴシック" pitchFamily="-106" charset="-128"/>
              </a:rPr>
              <a:t> </a:t>
            </a:r>
          </a:p>
          <a:p>
            <a:pPr>
              <a:spcBef>
                <a:spcPct val="0"/>
              </a:spcBef>
            </a:pPr>
            <a:r>
              <a:rPr lang="en-US" sz="1600" b="1" smtClean="0">
                <a:latin typeface="Arial" pitchFamily="34" charset="0"/>
                <a:ea typeface="ＭＳ Ｐゴシック" pitchFamily="-106" charset="-128"/>
              </a:rPr>
              <a:t>Photos: </a:t>
            </a:r>
            <a:r>
              <a:rPr lang="en-US" sz="1600" smtClean="0">
                <a:latin typeface="Arial" pitchFamily="34" charset="0"/>
                <a:ea typeface="ＭＳ Ｐゴシック" pitchFamily="-106" charset="-128"/>
              </a:rPr>
              <a:t>Healthy potato aphid and crusty black mummified aphid parasitized by aphelinid wasp (top left); Crusty beige aphid mummy parasitized by aphidiid wasp (bottom left); This </a:t>
            </a:r>
            <a:r>
              <a:rPr lang="en-US" sz="1600" i="1" smtClean="0">
                <a:latin typeface="Arial" pitchFamily="34" charset="0"/>
                <a:ea typeface="ＭＳ Ｐゴシック" pitchFamily="-106" charset="-128"/>
              </a:rPr>
              <a:t>Lysiphlebus testaceipes </a:t>
            </a:r>
            <a:r>
              <a:rPr lang="en-US" sz="1600" smtClean="0">
                <a:latin typeface="Arial" pitchFamily="34" charset="0"/>
                <a:ea typeface="ＭＳ Ｐゴシック" pitchFamily="-106" charset="-128"/>
              </a:rPr>
              <a:t>adult parasite has just emerged from a cotton aphid mummy (bottom right)</a:t>
            </a:r>
          </a:p>
          <a:p>
            <a:pPr>
              <a:spcBef>
                <a:spcPct val="0"/>
              </a:spcBef>
            </a:pPr>
            <a:endParaRPr lang="es-ES_tradnl" sz="1600" smtClean="0">
              <a:latin typeface="Arial" pitchFamily="34" charset="0"/>
              <a:ea typeface="ＭＳ Ｐゴシック" pitchFamily="-106" charset="-128"/>
            </a:endParaRPr>
          </a:p>
          <a:p>
            <a:pPr eaLnBrk="1" hangingPunct="1">
              <a:spcBef>
                <a:spcPct val="0"/>
              </a:spcBef>
            </a:pPr>
            <a:r>
              <a:rPr lang="es-ES_tradnl" b="1" smtClean="0">
                <a:latin typeface="Arial" pitchFamily="34" charset="0"/>
                <a:ea typeface="ＭＳ Ｐゴシック" pitchFamily="-106" charset="-128"/>
              </a:rPr>
              <a:t>More information online:</a:t>
            </a:r>
          </a:p>
          <a:p>
            <a:pPr eaLnBrk="1" hangingPunct="1">
              <a:spcBef>
                <a:spcPct val="0"/>
              </a:spcBef>
            </a:pPr>
            <a:r>
              <a:rPr lang="en-US" smtClean="0">
                <a:latin typeface="Arial" pitchFamily="34" charset="0"/>
                <a:ea typeface="ＭＳ Ｐゴシック" pitchFamily="-106" charset="-128"/>
              </a:rPr>
              <a:t>http://www.ipm.ucdavis.edu/PMG/NE/lysiphlebus_testaceipes.html</a:t>
            </a:r>
          </a:p>
          <a:p>
            <a:pPr eaLnBrk="1" hangingPunct="1">
              <a:spcBef>
                <a:spcPct val="0"/>
              </a:spcBef>
            </a:pPr>
            <a:r>
              <a:rPr lang="en-US" smtClean="0">
                <a:latin typeface="Arial" pitchFamily="34" charset="0"/>
                <a:ea typeface="ＭＳ Ｐゴシック" pitchFamily="-106" charset="-128"/>
              </a:rPr>
              <a:t>http://www.ipm.ucdavis.edu/PMG/NE/aphidius_spp.html</a:t>
            </a:r>
          </a:p>
          <a:p>
            <a:pPr eaLnBrk="1" hangingPunct="1">
              <a:spcBef>
                <a:spcPct val="0"/>
              </a:spcBef>
            </a:pPr>
            <a:endParaRPr lang="es-ES_tradnl" sz="1600" smtClean="0">
              <a:latin typeface="Arial" pitchFamily="34" charset="0"/>
              <a:ea typeface="ＭＳ Ｐゴシック" pitchFamily="-106"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4DC582F-CDBC-4604-958F-621E50F0B89F}" type="slidenum">
              <a:rPr lang="en-US" sz="1200"/>
              <a:pPr algn="r"/>
              <a:t>23</a:t>
            </a:fld>
            <a:endParaRPr lang="en-US" sz="1200"/>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a:spcBef>
                <a:spcPct val="0"/>
              </a:spcBef>
            </a:pPr>
            <a:r>
              <a:rPr lang="en-US" sz="1600" smtClean="0">
                <a:latin typeface="Arial" pitchFamily="34" charset="0"/>
                <a:ea typeface="ＭＳ Ｐゴシック" pitchFamily="-106" charset="-128"/>
              </a:rPr>
              <a:t>A third group of natural enemies that kills insect pests is pathogens. </a:t>
            </a:r>
            <a:r>
              <a:rPr lang="en-US" sz="1600" b="1" smtClean="0">
                <a:latin typeface="Arial" pitchFamily="34" charset="0"/>
                <a:ea typeface="ＭＳ Ｐゴシック" pitchFamily="-106" charset="-128"/>
              </a:rPr>
              <a:t>Pathogens </a:t>
            </a:r>
            <a:r>
              <a:rPr lang="en-US" sz="1600" smtClean="0">
                <a:latin typeface="Arial" pitchFamily="34" charset="0"/>
                <a:ea typeface="ＭＳ Ｐゴシック" pitchFamily="-106" charset="-128"/>
              </a:rPr>
              <a:t>are microorganisms that cause disease. Beneficial pathogens that kill mites and insects include:</a:t>
            </a:r>
          </a:p>
          <a:p>
            <a:pPr>
              <a:spcBef>
                <a:spcPct val="0"/>
              </a:spcBef>
              <a:buFontTx/>
              <a:buChar char="•"/>
            </a:pPr>
            <a:r>
              <a:rPr lang="en-US" sz="1600" smtClean="0">
                <a:latin typeface="Arial" pitchFamily="34" charset="0"/>
                <a:ea typeface="ＭＳ Ｐゴシック" pitchFamily="-106" charset="-128"/>
              </a:rPr>
              <a:t> Bacteria</a:t>
            </a:r>
          </a:p>
          <a:p>
            <a:pPr>
              <a:spcBef>
                <a:spcPct val="0"/>
              </a:spcBef>
              <a:buFontTx/>
              <a:buChar char="•"/>
            </a:pPr>
            <a:r>
              <a:rPr lang="en-US" sz="1600" smtClean="0">
                <a:latin typeface="Arial" pitchFamily="34" charset="0"/>
                <a:ea typeface="ＭＳ Ｐゴシック" pitchFamily="-106" charset="-128"/>
              </a:rPr>
              <a:t> Fungi</a:t>
            </a:r>
          </a:p>
          <a:p>
            <a:pPr>
              <a:spcBef>
                <a:spcPct val="0"/>
              </a:spcBef>
              <a:buFontTx/>
              <a:buChar char="•"/>
            </a:pPr>
            <a:r>
              <a:rPr lang="en-US" sz="1600" smtClean="0">
                <a:latin typeface="Arial" pitchFamily="34" charset="0"/>
                <a:ea typeface="ＭＳ Ｐゴシック" pitchFamily="-106" charset="-128"/>
              </a:rPr>
              <a:t> Viruses</a:t>
            </a:r>
          </a:p>
          <a:p>
            <a:pPr>
              <a:spcBef>
                <a:spcPct val="0"/>
              </a:spcBef>
              <a:buFontTx/>
              <a:buChar char="•"/>
            </a:pPr>
            <a:r>
              <a:rPr lang="en-US" sz="1600" smtClean="0">
                <a:latin typeface="Arial" pitchFamily="34" charset="0"/>
                <a:ea typeface="ＭＳ Ｐゴシック" pitchFamily="-106" charset="-128"/>
              </a:rPr>
              <a:t> and entomopathogenic (or insect-killing) nematodes.  The darkened lawn grub at right has been killed by nematodes. </a:t>
            </a:r>
          </a:p>
          <a:p>
            <a:pPr>
              <a:spcBef>
                <a:spcPct val="0"/>
              </a:spcBef>
              <a:buFontTx/>
              <a:buChar char="•"/>
            </a:pPr>
            <a:endParaRPr lang="en-US" sz="1600" smtClean="0">
              <a:latin typeface="Arial" pitchFamily="34" charset="0"/>
              <a:ea typeface="ＭＳ Ｐゴシック" pitchFamily="-106" charset="-128"/>
            </a:endParaRPr>
          </a:p>
          <a:p>
            <a:pPr>
              <a:spcBef>
                <a:spcPct val="0"/>
              </a:spcBef>
            </a:pPr>
            <a:r>
              <a:rPr lang="en-US" sz="1600" b="1" smtClean="0">
                <a:latin typeface="Arial" pitchFamily="34" charset="0"/>
                <a:ea typeface="ＭＳ Ｐゴシック" pitchFamily="-106" charset="-128"/>
              </a:rPr>
              <a:t>Photos: </a:t>
            </a:r>
            <a:r>
              <a:rPr lang="en-US" sz="1600" smtClean="0">
                <a:latin typeface="Arial" pitchFamily="34" charset="0"/>
                <a:ea typeface="ＭＳ Ｐゴシック" pitchFamily="-106" charset="-128"/>
              </a:rPr>
              <a:t>Healthy tiger moth caterpillar, </a:t>
            </a:r>
            <a:r>
              <a:rPr lang="en-US" sz="1600" i="1" smtClean="0">
                <a:latin typeface="Arial" pitchFamily="34" charset="0"/>
                <a:ea typeface="ＭＳ Ｐゴシック" pitchFamily="-106" charset="-128"/>
              </a:rPr>
              <a:t>Lophocampa argentata</a:t>
            </a:r>
            <a:r>
              <a:rPr lang="en-US" sz="1600" smtClean="0">
                <a:latin typeface="Arial" pitchFamily="34" charset="0"/>
                <a:ea typeface="ＭＳ Ｐゴシック" pitchFamily="-106" charset="-128"/>
              </a:rPr>
              <a:t>, crawling on top of twig and infected caterpillars hanging down from twig (top); Healthy soil dwelling scarab grub (white) and nematode infected grub (pink) (bottom right); Rose aphids, </a:t>
            </a:r>
            <a:r>
              <a:rPr lang="en-US" sz="1600" i="1" smtClean="0">
                <a:latin typeface="Arial" pitchFamily="34" charset="0"/>
                <a:ea typeface="ＭＳ Ｐゴシック" pitchFamily="-106" charset="-128"/>
              </a:rPr>
              <a:t>Macrosiphim rosae, </a:t>
            </a:r>
            <a:r>
              <a:rPr lang="en-US" sz="1600" smtClean="0">
                <a:latin typeface="Arial" pitchFamily="34" charset="0"/>
                <a:ea typeface="ＭＳ Ｐゴシック" pitchFamily="-106" charset="-128"/>
              </a:rPr>
              <a:t>killed by a fungus (bottom left)</a:t>
            </a:r>
            <a:endParaRPr lang="es-ES_tradnl" sz="1600" smtClean="0">
              <a:latin typeface="Arial" pitchFamily="34" charset="0"/>
              <a:ea typeface="ＭＳ Ｐゴシック" pitchFamily="-106" charset="-128"/>
            </a:endParaRPr>
          </a:p>
          <a:p>
            <a:pPr eaLnBrk="1" hangingPunct="1">
              <a:spcBef>
                <a:spcPct val="0"/>
              </a:spcBef>
            </a:pPr>
            <a:endParaRPr lang="es-ES_tradnl" sz="1600" smtClean="0">
              <a:latin typeface="Arial" pitchFamily="34" charset="0"/>
              <a:ea typeface="ＭＳ Ｐゴシック" pitchFamily="-106"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AA7E2-5760-4293-9C2C-7E9052C1DC30}" type="slidenum">
              <a:rPr lang="en-US" sz="1200"/>
              <a:pPr algn="r"/>
              <a:t>24</a:t>
            </a:fld>
            <a:endParaRPr lang="en-US" sz="1200"/>
          </a:p>
        </p:txBody>
      </p:sp>
      <p:sp>
        <p:nvSpPr>
          <p:cNvPr id="54275" name="Rectangle 2"/>
          <p:cNvSpPr>
            <a:spLocks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a:spcBef>
                <a:spcPct val="0"/>
              </a:spcBef>
            </a:pPr>
            <a:r>
              <a:rPr lang="en-US" i="1" smtClean="0">
                <a:latin typeface="Arial" pitchFamily="34" charset="0"/>
                <a:ea typeface="ＭＳ Ｐゴシック" pitchFamily="-106" charset="-128"/>
              </a:rPr>
              <a:t>Bacillus thuringiensis </a:t>
            </a:r>
            <a:r>
              <a:rPr lang="en-US" smtClean="0">
                <a:latin typeface="Arial" pitchFamily="34" charset="0"/>
                <a:ea typeface="ＭＳ Ｐゴシック" pitchFamily="-106" charset="-128"/>
              </a:rPr>
              <a:t>or Bt subspecies </a:t>
            </a:r>
            <a:r>
              <a:rPr lang="en-US" i="1" smtClean="0">
                <a:latin typeface="Arial" pitchFamily="34" charset="0"/>
                <a:ea typeface="ＭＳ Ｐゴシック" pitchFamily="-106" charset="-128"/>
              </a:rPr>
              <a:t>kurstaki, </a:t>
            </a:r>
            <a:r>
              <a:rPr lang="en-US" smtClean="0">
                <a:latin typeface="Arial" pitchFamily="34" charset="0"/>
                <a:ea typeface="ＭＳ Ｐゴシック" pitchFamily="-106" charset="-128"/>
              </a:rPr>
              <a:t>used to kill leaf and bud-feeding caterpillars,</a:t>
            </a:r>
            <a:r>
              <a:rPr lang="en-US" i="1" smtClean="0">
                <a:latin typeface="Arial" pitchFamily="34" charset="0"/>
                <a:ea typeface="ＭＳ Ｐゴシック" pitchFamily="-106" charset="-128"/>
              </a:rPr>
              <a:t> </a:t>
            </a:r>
            <a:r>
              <a:rPr lang="en-US" smtClean="0">
                <a:latin typeface="Arial" pitchFamily="34" charset="0"/>
                <a:ea typeface="ＭＳ Ｐゴシック" pitchFamily="-106" charset="-128"/>
              </a:rPr>
              <a:t>is the most commonly used commercially available insect pathogen. It is sold as an insecticide. Caterpillars stop feeding within a day of eating Bt-treated foliage. Within several days, the caterpillars darken and die. Bt does not affect butterflies and moths or their eggs and pupae. </a:t>
            </a:r>
          </a:p>
          <a:p>
            <a:pPr>
              <a:spcBef>
                <a:spcPct val="0"/>
              </a:spcBef>
            </a:pPr>
            <a:r>
              <a:rPr lang="en-US" smtClean="0">
                <a:latin typeface="Arial" pitchFamily="34" charset="0"/>
                <a:ea typeface="ＭＳ Ｐゴシック" pitchFamily="-106" charset="-128"/>
              </a:rPr>
              <a:t>	</a:t>
            </a:r>
          </a:p>
          <a:p>
            <a:pPr>
              <a:spcBef>
                <a:spcPct val="0"/>
              </a:spcBef>
            </a:pPr>
            <a:r>
              <a:rPr lang="en-US" smtClean="0">
                <a:latin typeface="Arial" pitchFamily="34" charset="0"/>
                <a:ea typeface="ＭＳ Ｐゴシック" pitchFamily="-106" charset="-128"/>
              </a:rPr>
              <a:t>Bt subspecies </a:t>
            </a:r>
            <a:r>
              <a:rPr lang="en-US" i="1" smtClean="0">
                <a:latin typeface="Arial" pitchFamily="34" charset="0"/>
                <a:ea typeface="ＭＳ Ｐゴシック" pitchFamily="-106" charset="-128"/>
              </a:rPr>
              <a:t>israelensis </a:t>
            </a:r>
            <a:r>
              <a:rPr lang="en-US" smtClean="0">
                <a:latin typeface="Arial" pitchFamily="34" charset="0"/>
                <a:ea typeface="ＭＳ Ｐゴシック" pitchFamily="-106" charset="-128"/>
              </a:rPr>
              <a:t>(Bti) kills larvae of fungus gnats, mosquitoes, and certain other flies and is sold in several formulations including mosquito dunks.  </a:t>
            </a:r>
          </a:p>
          <a:p>
            <a:pPr>
              <a:spcBef>
                <a:spcPct val="0"/>
              </a:spcBef>
            </a:pPr>
            <a:r>
              <a:rPr lang="en-US" smtClean="0">
                <a:latin typeface="Arial" pitchFamily="34" charset="0"/>
                <a:ea typeface="ＭＳ Ｐゴシック" pitchFamily="-106" charset="-128"/>
              </a:rPr>
              <a:t>	</a:t>
            </a:r>
          </a:p>
          <a:p>
            <a:pPr>
              <a:spcBef>
                <a:spcPct val="0"/>
              </a:spcBef>
            </a:pPr>
            <a:r>
              <a:rPr lang="en-US" smtClean="0">
                <a:latin typeface="Arial" pitchFamily="34" charset="0"/>
                <a:ea typeface="ＭＳ Ｐゴシック" pitchFamily="-106" charset="-128"/>
              </a:rPr>
              <a:t>Many other beneficial pathogens occur naturally in landscapes. Because they only affect specific insect groups and do not harm people, pets or wildlife, these biological control agents are very safe for the environment.</a:t>
            </a:r>
          </a:p>
          <a:p>
            <a:pPr eaLnBrk="1" hangingPunct="1">
              <a:spcBef>
                <a:spcPct val="0"/>
              </a:spcBef>
            </a:pPr>
            <a:endParaRPr lang="es-ES_tradnl" smtClean="0">
              <a:latin typeface="Arial" pitchFamily="34" charset="0"/>
              <a:ea typeface="ＭＳ Ｐゴシック" pitchFamily="-106" charset="-128"/>
            </a:endParaRPr>
          </a:p>
          <a:p>
            <a:pPr eaLnBrk="1" hangingPunct="1">
              <a:spcBef>
                <a:spcPct val="0"/>
              </a:spcBef>
            </a:pPr>
            <a:r>
              <a:rPr lang="es-ES_tradnl" b="1" smtClean="0">
                <a:latin typeface="Arial" pitchFamily="34" charset="0"/>
                <a:ea typeface="ＭＳ Ｐゴシック" pitchFamily="-106" charset="-128"/>
              </a:rPr>
              <a:t>Photos: </a:t>
            </a:r>
            <a:r>
              <a:rPr lang="es-ES_tradnl" smtClean="0">
                <a:latin typeface="Arial" pitchFamily="34" charset="0"/>
                <a:ea typeface="ＭＳ Ｐゴシック" pitchFamily="-106" charset="-128"/>
              </a:rPr>
              <a:t>Diagram of using Bt sprays to control caterpillars (left). </a:t>
            </a:r>
            <a:r>
              <a:rPr lang="en-US" i="1" smtClean="0">
                <a:latin typeface="Arial" pitchFamily="34" charset="0"/>
                <a:ea typeface="ＭＳ Ｐゴシック" pitchFamily="-106" charset="-128"/>
              </a:rPr>
              <a:t>Bacillus thuringiensis</a:t>
            </a:r>
            <a:r>
              <a:rPr lang="en-US" smtClean="0">
                <a:latin typeface="Arial" pitchFamily="34" charset="0"/>
                <a:ea typeface="ＭＳ Ｐゴシック" pitchFamily="-106" charset="-128"/>
              </a:rPr>
              <a:t>-killed looper (middle); The Bt </a:t>
            </a:r>
            <a:r>
              <a:rPr lang="en-US" i="1" smtClean="0">
                <a:latin typeface="Arial" pitchFamily="34" charset="0"/>
                <a:ea typeface="ＭＳ Ｐゴシック" pitchFamily="-106" charset="-128"/>
              </a:rPr>
              <a:t>israelensis </a:t>
            </a:r>
            <a:r>
              <a:rPr lang="en-US" smtClean="0">
                <a:latin typeface="Arial" pitchFamily="34" charset="0"/>
                <a:ea typeface="ＭＳ Ｐゴシック" pitchFamily="-106" charset="-128"/>
              </a:rPr>
              <a:t>subspecies is available as dunks for killing mosquito larvae (right)</a:t>
            </a:r>
            <a:endParaRPr lang="es-ES_tradnl" smtClean="0">
              <a:latin typeface="Arial" pitchFamily="34" charset="0"/>
              <a:ea typeface="ＭＳ Ｐゴシック" pitchFamily="-106"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ED96F13-30BA-4B61-85B7-1747261367C8}" type="slidenum">
              <a:rPr lang="en-US" sz="1200"/>
              <a:pPr algn="r"/>
              <a:t>25</a:t>
            </a:fld>
            <a:endParaRPr lang="en-US" sz="1200"/>
          </a:p>
        </p:txBody>
      </p:sp>
      <p:sp>
        <p:nvSpPr>
          <p:cNvPr id="56323" name="Rectangle 2"/>
          <p:cNvSpPr>
            <a:spLocks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a:spcBef>
                <a:spcPct val="0"/>
              </a:spcBef>
            </a:pPr>
            <a:r>
              <a:rPr lang="en-US" sz="1600" b="1" smtClean="0">
                <a:latin typeface="Arial" pitchFamily="34" charset="0"/>
                <a:ea typeface="ＭＳ Ｐゴシック" pitchFamily="-106" charset="-128"/>
                <a:cs typeface="Arial" pitchFamily="34" charset="0"/>
              </a:rPr>
              <a:t>The best</a:t>
            </a:r>
            <a:r>
              <a:rPr lang="en-US" sz="1600" smtClean="0">
                <a:latin typeface="Arial" pitchFamily="34" charset="0"/>
                <a:ea typeface="ＭＳ Ｐゴシック" pitchFamily="-106" charset="-128"/>
                <a:cs typeface="Arial" pitchFamily="34" charset="0"/>
              </a:rPr>
              <a:t> way to preserve and encourage the natural enemies that are already in your yard is to use an integrated pest management (or IPM) program.  To employ IPM, you must first identify the pest and confirm it is causing damage.  Then find out what its common natural enemies are and take steps to protect them such as avoiding the use of insecticides that kill beneficials and relying on nonchemical management practices whenever possible.</a:t>
            </a:r>
          </a:p>
          <a:p>
            <a:pPr>
              <a:spcBef>
                <a:spcPct val="0"/>
              </a:spcBef>
            </a:pPr>
            <a:r>
              <a:rPr lang="en-US" sz="1600" smtClean="0">
                <a:latin typeface="Arial" pitchFamily="34" charset="0"/>
                <a:ea typeface="ＭＳ Ｐゴシック" pitchFamily="-106" charset="-128"/>
                <a:cs typeface="Arial" pitchFamily="34" charset="0"/>
              </a:rPr>
              <a:t>	</a:t>
            </a:r>
          </a:p>
          <a:p>
            <a:pPr>
              <a:spcBef>
                <a:spcPct val="0"/>
              </a:spcBef>
            </a:pPr>
            <a:endParaRPr lang="en-US" sz="1600" smtClean="0">
              <a:solidFill>
                <a:srgbClr val="000000"/>
              </a:solidFill>
              <a:latin typeface="Arial" pitchFamily="34" charset="0"/>
              <a:ea typeface="ＭＳ Ｐゴシック" pitchFamily="-106" charset="-128"/>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A9CB00-394B-46A6-B501-D714D7D8CF43}" type="slidenum">
              <a:rPr lang="en-US" sz="1200"/>
              <a:pPr algn="r"/>
              <a:t>26</a:t>
            </a:fld>
            <a:endParaRPr lang="en-US" sz="1200"/>
          </a:p>
        </p:txBody>
      </p:sp>
      <p:sp>
        <p:nvSpPr>
          <p:cNvPr id="58371" name="Rectangle 2"/>
          <p:cNvSpPr>
            <a:spLocks noChangeArrowheads="1" noTextEdit="1"/>
          </p:cNvSpPr>
          <p:nvPr>
            <p:ph type="sldImg"/>
          </p:nvPr>
        </p:nvSpPr>
        <p:spPr>
          <a:solidFill>
            <a:srgbClr val="FFFFFF"/>
          </a:solidFill>
          <a:ln/>
        </p:spPr>
      </p:sp>
      <p:sp>
        <p:nvSpPr>
          <p:cNvPr id="58372" name="Rectangle 3"/>
          <p:cNvSpPr>
            <a:spLocks noGrp="1" noChangeArrowheads="1"/>
          </p:cNvSpPr>
          <p:nvPr>
            <p:ph type="body" idx="1"/>
          </p:nvPr>
        </p:nvSpPr>
        <p:spPr>
          <a:xfrm>
            <a:off x="533400" y="4343400"/>
            <a:ext cx="5867400" cy="4114800"/>
          </a:xfrm>
          <a:noFill/>
          <a:ln/>
        </p:spPr>
        <p:txBody>
          <a:bodyPr/>
          <a:lstStyle/>
          <a:p>
            <a:r>
              <a:rPr lang="en-US" sz="1000" b="1" smtClean="0">
                <a:latin typeface="Arial" pitchFamily="34" charset="0"/>
                <a:ea typeface="ＭＳ Ｐゴシック" pitchFamily="-106" charset="-128"/>
              </a:rPr>
              <a:t>Pesticide Toxicity to Natural Enemies</a:t>
            </a:r>
          </a:p>
          <a:p>
            <a:r>
              <a:rPr lang="en-US" sz="1000" smtClean="0">
                <a:latin typeface="Arial" pitchFamily="34" charset="0"/>
                <a:ea typeface="ＭＳ Ｐゴシック" pitchFamily="-106" charset="-128"/>
              </a:rPr>
              <a:t>Exposure to pesticides is one of the most common reasons natural enemies are killed in our landscapes. If insecticides are needed, use less-toxic products such as the ones shown here in green and yellow: Insecticidal soaps, horticultural (narrow-range) oil, botanicals that have short-residual toxicity, and selective products, such as Bt for caterpillars. </a:t>
            </a:r>
          </a:p>
          <a:p>
            <a:r>
              <a:rPr lang="en-US" sz="1000" smtClean="0">
                <a:latin typeface="Arial" pitchFamily="34" charset="0"/>
                <a:ea typeface="ＭＳ Ｐゴシック" pitchFamily="-106" charset="-128"/>
              </a:rPr>
              <a:t>	</a:t>
            </a:r>
          </a:p>
          <a:p>
            <a:r>
              <a:rPr lang="en-US" sz="1000" smtClean="0">
                <a:latin typeface="Arial" pitchFamily="34" charset="0"/>
                <a:ea typeface="ＭＳ Ｐゴシック" pitchFamily="-106" charset="-128"/>
              </a:rPr>
              <a:t>Stay away from persistent, broad-spectrum pesticides. These are shown in red:</a:t>
            </a:r>
          </a:p>
          <a:p>
            <a:pPr>
              <a:buFontTx/>
              <a:buChar char="•"/>
            </a:pPr>
            <a:r>
              <a:rPr lang="en-US" sz="1000" smtClean="0">
                <a:latin typeface="Arial" pitchFamily="34" charset="0"/>
                <a:ea typeface="ＭＳ Ｐゴシック" pitchFamily="-106" charset="-128"/>
              </a:rPr>
              <a:t> Bifenthrin, permethrin, and other pyrethroids; </a:t>
            </a:r>
          </a:p>
          <a:p>
            <a:pPr>
              <a:buFontTx/>
              <a:buChar char="•"/>
            </a:pPr>
            <a:r>
              <a:rPr lang="en-US" sz="1000" smtClean="0">
                <a:latin typeface="Arial" pitchFamily="34" charset="0"/>
                <a:ea typeface="ＭＳ Ｐゴシック" pitchFamily="-106" charset="-128"/>
              </a:rPr>
              <a:t> Organophosphates such as malathion; and </a:t>
            </a:r>
          </a:p>
          <a:p>
            <a:pPr>
              <a:buFontTx/>
              <a:buChar char="•"/>
            </a:pPr>
            <a:r>
              <a:rPr lang="en-US" sz="1000" smtClean="0">
                <a:latin typeface="Arial" pitchFamily="34" charset="0"/>
                <a:ea typeface="ＭＳ Ｐゴシック" pitchFamily="-106" charset="-128"/>
              </a:rPr>
              <a:t> Carbaryl, a carbamate sometimes sold under the brand name Sevin. </a:t>
            </a:r>
          </a:p>
          <a:p>
            <a:r>
              <a:rPr lang="en-US" sz="1000" smtClean="0">
                <a:latin typeface="Arial" pitchFamily="34" charset="0"/>
                <a:ea typeface="ＭＳ Ｐゴシック" pitchFamily="-106" charset="-128"/>
              </a:rPr>
              <a:t>Applications of these pesticides leave toxic residues that will kill natural enemies for weeks.</a:t>
            </a:r>
          </a:p>
          <a:p>
            <a:r>
              <a:rPr lang="es-ES_tradnl" sz="1000" smtClean="0">
                <a:latin typeface="Arial" pitchFamily="34" charset="0"/>
                <a:ea typeface="ＭＳ Ｐゴシック" pitchFamily="-106" charset="-128"/>
              </a:rPr>
              <a:t>	</a:t>
            </a:r>
          </a:p>
          <a:p>
            <a:r>
              <a:rPr lang="en-US" sz="1000" smtClean="0">
                <a:latin typeface="Arial" pitchFamily="34" charset="0"/>
                <a:ea typeface="ＭＳ Ｐゴシック" pitchFamily="-106" charset="-128"/>
              </a:rPr>
              <a:t>Imidacloprid (Merit, Bayer 12-Month Tree &amp; Shrub Insect Control) is useful for long-term control of certain sucking and chewing pests. However, when:</a:t>
            </a:r>
          </a:p>
          <a:p>
            <a:pPr>
              <a:buFontTx/>
              <a:buChar char="•"/>
            </a:pPr>
            <a:r>
              <a:rPr lang="en-US" sz="1000" smtClean="0">
                <a:latin typeface="Arial" pitchFamily="34" charset="0"/>
                <a:ea typeface="ＭＳ Ｐゴシック" pitchFamily="-106" charset="-128"/>
              </a:rPr>
              <a:t> Sprayed on foliage, it adversely affects most natural enemy insects and is somewhat persistent.</a:t>
            </a:r>
          </a:p>
          <a:p>
            <a:pPr>
              <a:buFontTx/>
              <a:buChar char="•"/>
            </a:pPr>
            <a:r>
              <a:rPr lang="en-US" sz="1000" smtClean="0">
                <a:latin typeface="Arial" pitchFamily="34" charset="0"/>
                <a:ea typeface="ＭＳ Ｐゴシック" pitchFamily="-106" charset="-128"/>
              </a:rPr>
              <a:t> Applied to soil or injected into roots or trunks, imidacloprid can be toxic to bees, predatory beetles and parasites that feed on nectar of treated plants, and it is very persistent.</a:t>
            </a:r>
          </a:p>
          <a:p>
            <a:pPr>
              <a:buFontTx/>
              <a:buChar char="•"/>
            </a:pPr>
            <a:endParaRPr lang="en-US" sz="1000" smtClean="0">
              <a:latin typeface="Arial" pitchFamily="34" charset="0"/>
              <a:ea typeface="ＭＳ Ｐゴシック" pitchFamily="-106" charset="-128"/>
            </a:endParaRPr>
          </a:p>
          <a:p>
            <a:pPr>
              <a:buFontTx/>
              <a:buChar char="•"/>
            </a:pPr>
            <a:r>
              <a:rPr lang="en-US" sz="1000" smtClean="0">
                <a:latin typeface="Arial" pitchFamily="34" charset="0"/>
                <a:ea typeface="ＭＳ Ｐゴシック" pitchFamily="-106" charset="-128"/>
              </a:rPr>
              <a:t>All these insecticides are sold under various brand names.  Check labels for active ingredients.</a:t>
            </a:r>
          </a:p>
          <a:p>
            <a:endParaRPr lang="en-US" sz="1000" smtClean="0">
              <a:latin typeface="Arial" pitchFamily="34" charset="0"/>
              <a:ea typeface="ＭＳ Ｐゴシック" pitchFamily="-106" charset="-128"/>
            </a:endParaRPr>
          </a:p>
          <a:p>
            <a:r>
              <a:rPr lang="en-US" sz="1000" b="1" smtClean="0">
                <a:latin typeface="Arial" pitchFamily="34" charset="0"/>
                <a:ea typeface="ＭＳ Ｐゴシック" pitchFamily="-106" charset="-128"/>
              </a:rPr>
              <a:t>More information online:</a:t>
            </a:r>
          </a:p>
          <a:p>
            <a:r>
              <a:rPr lang="en-US" sz="1000" smtClean="0">
                <a:latin typeface="Arial" pitchFamily="34" charset="0"/>
                <a:ea typeface="ＭＳ Ｐゴシック" pitchFamily="-106" charset="-128"/>
              </a:rPr>
              <a:t>http://www.ipm.ucdavis.edu/PMG/menu.pesticides.html</a:t>
            </a:r>
          </a:p>
          <a:p>
            <a:endParaRPr lang="es-ES_tradnl" sz="1000" smtClean="0">
              <a:latin typeface="Arial" pitchFamily="34" charset="0"/>
              <a:ea typeface="ＭＳ Ｐゴシック" pitchFamily="-106"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347C771-C555-448E-98CC-16B06B32A1DE}" type="slidenum">
              <a:rPr lang="en-US" sz="1200"/>
              <a:pPr algn="r"/>
              <a:t>27</a:t>
            </a:fld>
            <a:endParaRPr lang="en-US" sz="1200"/>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spcBef>
                <a:spcPct val="0"/>
              </a:spcBef>
            </a:pPr>
            <a:r>
              <a:rPr lang="en-US" sz="1600" smtClean="0">
                <a:latin typeface="Arial" pitchFamily="34" charset="0"/>
                <a:ea typeface="ＭＳ Ｐゴシック" pitchFamily="-106" charset="-128"/>
              </a:rPr>
              <a:t>Reduce your reliance on insecticides by using gardening practices that promote healthy plants. Some methods include the following:</a:t>
            </a:r>
          </a:p>
          <a:p>
            <a:pPr>
              <a:spcBef>
                <a:spcPct val="0"/>
              </a:spcBef>
              <a:buFontTx/>
              <a:buChar char="•"/>
            </a:pPr>
            <a:r>
              <a:rPr lang="en-US" sz="1600" smtClean="0">
                <a:latin typeface="Arial" pitchFamily="34" charset="0"/>
                <a:ea typeface="ＭＳ Ｐゴシック" pitchFamily="-106" charset="-128"/>
              </a:rPr>
              <a:t> Improve soil conditions and the plant's growing environment with mulches and soil amendments.</a:t>
            </a:r>
          </a:p>
          <a:p>
            <a:pPr>
              <a:spcBef>
                <a:spcPct val="0"/>
              </a:spcBef>
              <a:buFontTx/>
              <a:buChar char="•"/>
            </a:pPr>
            <a:r>
              <a:rPr lang="en-US" sz="1600" smtClean="0">
                <a:latin typeface="Arial" pitchFamily="34" charset="0"/>
                <a:ea typeface="ＭＳ Ｐゴシック" pitchFamily="-106" charset="-128"/>
              </a:rPr>
              <a:t> Provide good drainage by planting in raised beds or on a mound slightly higher than the soil surface.</a:t>
            </a:r>
          </a:p>
          <a:p>
            <a:pPr>
              <a:spcBef>
                <a:spcPct val="0"/>
              </a:spcBef>
              <a:buFontTx/>
              <a:buChar char="•"/>
            </a:pPr>
            <a:r>
              <a:rPr lang="en-US" sz="1600" smtClean="0">
                <a:latin typeface="Arial" pitchFamily="34" charset="0"/>
                <a:ea typeface="ＭＳ Ｐゴシック" pitchFamily="-106" charset="-128"/>
              </a:rPr>
              <a:t> Irrigate plants appropriately. Water established plants near their drip line, not at the trunk.</a:t>
            </a:r>
          </a:p>
          <a:p>
            <a:pPr>
              <a:spcBef>
                <a:spcPct val="0"/>
              </a:spcBef>
              <a:buFontTx/>
              <a:buChar char="•"/>
            </a:pPr>
            <a:r>
              <a:rPr lang="en-US" sz="1600" smtClean="0">
                <a:latin typeface="Arial" pitchFamily="34" charset="0"/>
                <a:ea typeface="ＭＳ Ｐゴシック" pitchFamily="-106" charset="-128"/>
              </a:rPr>
              <a:t> Avoid excess fertilization, which promotes plant-sucking pests such as aphids and mites.</a:t>
            </a:r>
          </a:p>
          <a:p>
            <a:pPr>
              <a:spcBef>
                <a:spcPct val="0"/>
              </a:spcBef>
              <a:buFontTx/>
              <a:buChar char="•"/>
            </a:pPr>
            <a:endParaRPr lang="en-US" sz="1600" smtClean="0">
              <a:latin typeface="Arial" pitchFamily="34" charset="0"/>
              <a:ea typeface="ＭＳ Ｐゴシック" pitchFamily="-106" charset="-128"/>
            </a:endParaRPr>
          </a:p>
          <a:p>
            <a:pPr>
              <a:spcBef>
                <a:spcPct val="0"/>
              </a:spcBef>
            </a:pPr>
            <a:r>
              <a:rPr lang="en-US" sz="1600" b="1" smtClean="0">
                <a:latin typeface="Arial" pitchFamily="34" charset="0"/>
                <a:ea typeface="ＭＳ Ｐゴシック" pitchFamily="-106" charset="-128"/>
              </a:rPr>
              <a:t>Illustrations: </a:t>
            </a:r>
            <a:r>
              <a:rPr lang="en-US" sz="1600" smtClean="0">
                <a:latin typeface="Arial" pitchFamily="34" charset="0"/>
                <a:ea typeface="ＭＳ Ｐゴシック" pitchFamily="-106" charset="-128"/>
              </a:rPr>
              <a:t>Water established plants near their drip line (left); Provide good drainage – for example plant slightly high (right)</a:t>
            </a:r>
          </a:p>
          <a:p>
            <a:pPr>
              <a:spcBef>
                <a:spcPct val="0"/>
              </a:spcBef>
            </a:pPr>
            <a:endParaRPr lang="es-ES_tradnl" sz="1600" smtClean="0">
              <a:latin typeface="Arial" pitchFamily="34" charset="0"/>
              <a:ea typeface="ＭＳ Ｐゴシック" pitchFamily="-106"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664C6E6-022B-46DE-8368-418FF991383D}" type="slidenum">
              <a:rPr lang="en-US" sz="1200"/>
              <a:pPr algn="r"/>
              <a:t>28</a:t>
            </a:fld>
            <a:endParaRPr lang="en-US" sz="1200"/>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a:spcBef>
                <a:spcPct val="0"/>
              </a:spcBef>
            </a:pPr>
            <a:r>
              <a:rPr lang="en-US" sz="1800" b="1" smtClean="0">
                <a:latin typeface="Arial" pitchFamily="34" charset="0"/>
                <a:ea typeface="ＭＳ Ｐゴシック" pitchFamily="-106" charset="-128"/>
              </a:rPr>
              <a:t>Use nonchemical physical controls</a:t>
            </a:r>
            <a:r>
              <a:rPr lang="en-US" sz="1800" smtClean="0">
                <a:latin typeface="Arial" pitchFamily="34" charset="0"/>
                <a:ea typeface="ＭＳ Ｐゴシック" pitchFamily="-106" charset="-128"/>
              </a:rPr>
              <a:t> whenever appropriate to control pests. For instance:</a:t>
            </a:r>
          </a:p>
          <a:p>
            <a:pPr>
              <a:spcBef>
                <a:spcPct val="0"/>
              </a:spcBef>
              <a:buFontTx/>
              <a:buChar char="•"/>
            </a:pPr>
            <a:r>
              <a:rPr lang="en-US" sz="1800" smtClean="0">
                <a:latin typeface="Arial" pitchFamily="34" charset="0"/>
                <a:ea typeface="ＭＳ Ｐゴシック" pitchFamily="-106" charset="-128"/>
              </a:rPr>
              <a:t> Traps for earwigs, snails and slugs</a:t>
            </a:r>
          </a:p>
          <a:p>
            <a:pPr>
              <a:spcBef>
                <a:spcPct val="0"/>
              </a:spcBef>
              <a:buFontTx/>
              <a:buChar char="•"/>
            </a:pPr>
            <a:r>
              <a:rPr lang="en-US" sz="1800" smtClean="0">
                <a:latin typeface="Arial" pitchFamily="34" charset="0"/>
                <a:ea typeface="ＭＳ Ｐゴシック" pitchFamily="-106" charset="-128"/>
              </a:rPr>
              <a:t> Water sprays:</a:t>
            </a:r>
          </a:p>
          <a:p>
            <a:pPr>
              <a:spcBef>
                <a:spcPct val="0"/>
              </a:spcBef>
            </a:pPr>
            <a:r>
              <a:rPr lang="en-US" sz="1800" smtClean="0">
                <a:latin typeface="Arial" pitchFamily="34" charset="0"/>
                <a:ea typeface="ＭＳ Ｐゴシック" pitchFamily="-106" charset="-128"/>
              </a:rPr>
              <a:t>     - such as hosing  off aphid-infested plants.</a:t>
            </a:r>
          </a:p>
          <a:p>
            <a:pPr>
              <a:spcBef>
                <a:spcPct val="0"/>
              </a:spcBef>
            </a:pPr>
            <a:r>
              <a:rPr lang="en-US" sz="1800" smtClean="0">
                <a:latin typeface="Arial" pitchFamily="34" charset="0"/>
                <a:ea typeface="ＭＳ Ｐゴシック" pitchFamily="-106" charset="-128"/>
              </a:rPr>
              <a:t>     - or regularly misting the underside of mite-infested leaves</a:t>
            </a:r>
          </a:p>
          <a:p>
            <a:pPr>
              <a:spcBef>
                <a:spcPct val="0"/>
              </a:spcBef>
              <a:buFontTx/>
              <a:buChar char="•"/>
            </a:pPr>
            <a:r>
              <a:rPr lang="en-US" sz="1800" smtClean="0">
                <a:latin typeface="Arial" pitchFamily="34" charset="0"/>
                <a:ea typeface="ＭＳ Ｐゴシック" pitchFamily="-106" charset="-128"/>
              </a:rPr>
              <a:t> Sticky barriers for ants, weevils.</a:t>
            </a:r>
          </a:p>
          <a:p>
            <a:pPr>
              <a:spcBef>
                <a:spcPct val="0"/>
              </a:spcBef>
              <a:buFontTx/>
              <a:buChar char="•"/>
            </a:pPr>
            <a:r>
              <a:rPr lang="en-US" sz="1800" smtClean="0">
                <a:latin typeface="Arial" pitchFamily="34" charset="0"/>
                <a:ea typeface="ＭＳ Ｐゴシック" pitchFamily="-106" charset="-128"/>
              </a:rPr>
              <a:t> Row covers to exclude egg-laying adults like root maggots or fleabeetles</a:t>
            </a:r>
          </a:p>
          <a:p>
            <a:pPr>
              <a:spcBef>
                <a:spcPct val="0"/>
              </a:spcBef>
              <a:buFontTx/>
              <a:buChar char="•"/>
            </a:pPr>
            <a:r>
              <a:rPr lang="en-US" sz="1800" smtClean="0">
                <a:latin typeface="Arial" pitchFamily="34" charset="0"/>
                <a:ea typeface="ＭＳ Ｐゴシック" pitchFamily="-106" charset="-128"/>
              </a:rPr>
              <a:t> Reflective mulches to reduce the ability of flying pests such as aphids, thrips, and whiteflies to find young plants.</a:t>
            </a:r>
            <a:endParaRPr lang="es-ES_tradnl" sz="1800" smtClean="0">
              <a:latin typeface="Arial" pitchFamily="34" charset="0"/>
              <a:ea typeface="ＭＳ Ｐゴシック" pitchFamily="-106"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76085B2-E81B-42A7-B2B7-70A05747210A}" type="slidenum">
              <a:rPr lang="en-US" sz="1200"/>
              <a:pPr algn="r"/>
              <a:t>29</a:t>
            </a:fld>
            <a:endParaRPr lang="en-US" sz="1200"/>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xfrm>
            <a:off x="533400" y="4343400"/>
            <a:ext cx="5715000" cy="4114800"/>
          </a:xfrm>
          <a:noFill/>
          <a:ln/>
        </p:spPr>
        <p:txBody>
          <a:bodyPr/>
          <a:lstStyle/>
          <a:p>
            <a:pPr>
              <a:spcBef>
                <a:spcPct val="0"/>
              </a:spcBef>
            </a:pPr>
            <a:r>
              <a:rPr lang="en-US" sz="1600" b="1" smtClean="0">
                <a:latin typeface="Arial" pitchFamily="34" charset="0"/>
                <a:ea typeface="ＭＳ Ｐゴシック" pitchFamily="-106" charset="-128"/>
              </a:rPr>
              <a:t>Ants often protect honeydew-producing pests </a:t>
            </a:r>
            <a:r>
              <a:rPr lang="en-US" sz="1600" smtClean="0">
                <a:latin typeface="Arial" pitchFamily="34" charset="0"/>
                <a:ea typeface="ＭＳ Ｐゴシック" pitchFamily="-106" charset="-128"/>
              </a:rPr>
              <a:t>such as aphids, soft scales, and whiteflies from natural enemies. Enhance biological control by:</a:t>
            </a:r>
          </a:p>
          <a:p>
            <a:pPr>
              <a:spcBef>
                <a:spcPct val="0"/>
              </a:spcBef>
              <a:buFontTx/>
              <a:buChar char="•"/>
            </a:pPr>
            <a:r>
              <a:rPr lang="en-US" sz="1600" smtClean="0">
                <a:latin typeface="Arial" pitchFamily="34" charset="0"/>
                <a:ea typeface="ＭＳ Ｐゴシック" pitchFamily="-106" charset="-128"/>
              </a:rPr>
              <a:t> Avoiding plants that attract honeydew-producing insects.</a:t>
            </a:r>
          </a:p>
          <a:p>
            <a:pPr>
              <a:spcBef>
                <a:spcPct val="0"/>
              </a:spcBef>
              <a:buFontTx/>
              <a:buChar char="•"/>
            </a:pPr>
            <a:r>
              <a:rPr lang="en-US" sz="1600" smtClean="0">
                <a:latin typeface="Arial" pitchFamily="34" charset="0"/>
                <a:ea typeface="ＭＳ Ｐゴシック" pitchFamily="-106" charset="-128"/>
              </a:rPr>
              <a:t> Using sticky materials to keep ants out of trees and shrubs.</a:t>
            </a:r>
          </a:p>
          <a:p>
            <a:pPr>
              <a:spcBef>
                <a:spcPct val="0"/>
              </a:spcBef>
              <a:buFontTx/>
              <a:buChar char="•"/>
            </a:pPr>
            <a:r>
              <a:rPr lang="en-US" sz="1600" smtClean="0">
                <a:latin typeface="Arial" pitchFamily="34" charset="0"/>
                <a:ea typeface="ＭＳ Ｐゴシック" pitchFamily="-106" charset="-128"/>
              </a:rPr>
              <a:t>And consider installing bait stations if necessary.</a:t>
            </a:r>
          </a:p>
          <a:p>
            <a:pPr>
              <a:spcBef>
                <a:spcPct val="0"/>
              </a:spcBef>
            </a:pPr>
            <a:endParaRPr lang="en-US" sz="1600" smtClean="0">
              <a:latin typeface="Arial" pitchFamily="34" charset="0"/>
              <a:ea typeface="ＭＳ Ｐゴシック" pitchFamily="-106" charset="-128"/>
            </a:endParaRPr>
          </a:p>
          <a:p>
            <a:pPr>
              <a:spcBef>
                <a:spcPct val="0"/>
              </a:spcBef>
            </a:pPr>
            <a:r>
              <a:rPr lang="en-US" sz="1600" b="1" smtClean="0">
                <a:latin typeface="Arial" pitchFamily="34" charset="0"/>
                <a:ea typeface="ＭＳ Ｐゴシック" pitchFamily="-106" charset="-128"/>
              </a:rPr>
              <a:t>Photos: </a:t>
            </a:r>
            <a:r>
              <a:rPr lang="en-US" sz="1600" smtClean="0">
                <a:latin typeface="Arial" pitchFamily="34" charset="0"/>
                <a:ea typeface="ＭＳ Ｐゴシック" pitchFamily="-106" charset="-128"/>
              </a:rPr>
              <a:t>Sticky barrier on trunk wrap to exclude ants (left); Baits: pesticide enclosed with a food attractant (right)</a:t>
            </a:r>
          </a:p>
          <a:p>
            <a:pPr>
              <a:spcBef>
                <a:spcPct val="0"/>
              </a:spcBef>
            </a:pPr>
            <a:endParaRPr lang="en-US" sz="1600" b="1" smtClean="0">
              <a:latin typeface="Arial" pitchFamily="34" charset="0"/>
              <a:ea typeface="ＭＳ Ｐゴシック" pitchFamily="-106" charset="-128"/>
            </a:endParaRPr>
          </a:p>
          <a:p>
            <a:pPr>
              <a:spcBef>
                <a:spcPct val="0"/>
              </a:spcBef>
            </a:pPr>
            <a:r>
              <a:rPr lang="en-US" sz="1600" b="1" smtClean="0">
                <a:latin typeface="Arial" pitchFamily="34" charset="0"/>
                <a:ea typeface="ＭＳ Ｐゴシック" pitchFamily="-106" charset="-128"/>
              </a:rPr>
              <a:t>More information online:</a:t>
            </a:r>
          </a:p>
          <a:p>
            <a:pPr>
              <a:spcBef>
                <a:spcPct val="0"/>
              </a:spcBef>
            </a:pPr>
            <a:r>
              <a:rPr lang="en-US" sz="1600" smtClean="0">
                <a:latin typeface="Arial" pitchFamily="34" charset="0"/>
                <a:ea typeface="ＭＳ Ｐゴシック" pitchFamily="-106" charset="-128"/>
              </a:rPr>
              <a:t>http://www.ipm.ucdavis.edu/PMG/PESTNOTES/pn7411.html</a:t>
            </a:r>
          </a:p>
          <a:p>
            <a:pPr>
              <a:spcBef>
                <a:spcPct val="0"/>
              </a:spcBef>
            </a:pPr>
            <a:endParaRPr lang="es-ES_tradnl" sz="1600" smtClean="0">
              <a:latin typeface="Arial" pitchFamily="34" charset="0"/>
              <a:ea typeface="ＭＳ Ｐゴシック" pitchFamily="-106"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4B78C02-42A0-4B56-B03B-95F4EA06A4C5}" type="slidenum">
              <a:rPr lang="en-US" sz="1200"/>
              <a:pPr algn="r"/>
              <a:t>3</a:t>
            </a:fld>
            <a:endParaRPr lang="en-US" sz="1200"/>
          </a:p>
        </p:txBody>
      </p:sp>
      <p:sp>
        <p:nvSpPr>
          <p:cNvPr id="11267" name="Rectangle 2"/>
          <p:cNvSpPr>
            <a:spLocks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spcBef>
                <a:spcPct val="0"/>
              </a:spcBef>
            </a:pPr>
            <a:r>
              <a:rPr lang="en-US" sz="1600" b="1" smtClean="0">
                <a:latin typeface="Arial" pitchFamily="34" charset="0"/>
                <a:ea typeface="ＭＳ Ｐゴシック" pitchFamily="-106" charset="-128"/>
              </a:rPr>
              <a:t>What is Biological Control?</a:t>
            </a:r>
          </a:p>
          <a:p>
            <a:pPr eaLnBrk="1" hangingPunct="1">
              <a:spcBef>
                <a:spcPct val="0"/>
              </a:spcBef>
            </a:pPr>
            <a:r>
              <a:rPr lang="en-US" sz="1600" smtClean="0">
                <a:latin typeface="Arial" pitchFamily="34" charset="0"/>
                <a:ea typeface="ＭＳ Ｐゴシック" pitchFamily="-106" charset="-128"/>
              </a:rPr>
              <a:t>	</a:t>
            </a:r>
          </a:p>
          <a:p>
            <a:pPr eaLnBrk="1" hangingPunct="1">
              <a:spcBef>
                <a:spcPct val="0"/>
              </a:spcBef>
            </a:pPr>
            <a:r>
              <a:rPr lang="en-US" sz="1600" smtClean="0">
                <a:latin typeface="Arial" pitchFamily="34" charset="0"/>
                <a:ea typeface="ＭＳ Ｐゴシック" pitchFamily="-106" charset="-128"/>
              </a:rPr>
              <a:t>Biological control is the use of living natural enemies to manage pests.  All pest types, including insects, weeds, plant diseases, and rodents have natural enemies. In gardens and landscapes, biological control is mostly used against insects and mites. Preserving and encouraging naturally occurring beneficials is usually the most effective method of using biological pest control.</a:t>
            </a:r>
          </a:p>
          <a:p>
            <a:pPr eaLnBrk="1" hangingPunct="1">
              <a:spcBef>
                <a:spcPct val="0"/>
              </a:spcBef>
            </a:pPr>
            <a:endParaRPr lang="en-US" sz="1600" smtClean="0">
              <a:latin typeface="Arial" pitchFamily="34" charset="0"/>
              <a:ea typeface="ＭＳ Ｐゴシック" pitchFamily="-106" charset="-128"/>
            </a:endParaRPr>
          </a:p>
          <a:p>
            <a:pPr eaLnBrk="1" hangingPunct="1">
              <a:spcBef>
                <a:spcPct val="0"/>
              </a:spcBef>
            </a:pPr>
            <a:r>
              <a:rPr lang="en-US" sz="1600" b="1" smtClean="0">
                <a:latin typeface="Arial" pitchFamily="34" charset="0"/>
                <a:ea typeface="ＭＳ Ｐゴシック" pitchFamily="-106" charset="-128"/>
              </a:rPr>
              <a:t>Photos: </a:t>
            </a:r>
            <a:r>
              <a:rPr lang="en-US" sz="1600" smtClean="0">
                <a:latin typeface="Arial" pitchFamily="34" charset="0"/>
                <a:ea typeface="ＭＳ Ｐゴシック" pitchFamily="-106" charset="-128"/>
              </a:rPr>
              <a:t>A predatory mite, </a:t>
            </a:r>
            <a:r>
              <a:rPr lang="en-US" sz="1600" i="1" smtClean="0">
                <a:latin typeface="Arial" pitchFamily="34" charset="0"/>
                <a:ea typeface="ＭＳ Ｐゴシック" pitchFamily="-106" charset="-128"/>
              </a:rPr>
              <a:t>Phytoseiulus persimilis, </a:t>
            </a:r>
            <a:r>
              <a:rPr lang="en-US" sz="1600" smtClean="0">
                <a:latin typeface="Arial" pitchFamily="34" charset="0"/>
                <a:ea typeface="ＭＳ Ｐゴシック" pitchFamily="-106" charset="-128"/>
              </a:rPr>
              <a:t>(top); An aphid parasite, </a:t>
            </a:r>
            <a:r>
              <a:rPr lang="en-US" sz="1600" i="1" smtClean="0">
                <a:latin typeface="Arial" pitchFamily="34" charset="0"/>
                <a:ea typeface="ＭＳ Ｐゴシック" pitchFamily="-106" charset="-128"/>
              </a:rPr>
              <a:t>Diaeretiella rapae </a:t>
            </a:r>
            <a:r>
              <a:rPr lang="en-US" sz="1600" smtClean="0">
                <a:latin typeface="Arial" pitchFamily="34" charset="0"/>
                <a:ea typeface="ＭＳ Ｐゴシック" pitchFamily="-106" charset="-128"/>
              </a:rPr>
              <a:t>(bottom), attacking a cabbage aphid</a:t>
            </a:r>
          </a:p>
          <a:p>
            <a:pPr eaLnBrk="1" hangingPunct="1">
              <a:spcBef>
                <a:spcPct val="0"/>
              </a:spcBef>
            </a:pPr>
            <a:endParaRPr lang="en-US" sz="1600" smtClean="0">
              <a:latin typeface="Arial" pitchFamily="34" charset="0"/>
              <a:ea typeface="ＭＳ Ｐゴシック" pitchFamily="-106"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390FB24-4314-44E4-8326-23D27EA10265}" type="slidenum">
              <a:rPr lang="en-US" sz="1200"/>
              <a:pPr algn="r"/>
              <a:t>30</a:t>
            </a:fld>
            <a:endParaRPr lang="en-US" sz="1200"/>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xfrm>
            <a:off x="457200" y="4343400"/>
            <a:ext cx="5715000" cy="4114800"/>
          </a:xfrm>
          <a:noFill/>
          <a:ln/>
        </p:spPr>
        <p:txBody>
          <a:bodyPr/>
          <a:lstStyle/>
          <a:p>
            <a:pPr>
              <a:spcBef>
                <a:spcPct val="0"/>
              </a:spcBef>
            </a:pPr>
            <a:r>
              <a:rPr lang="en-US" sz="1600" smtClean="0">
                <a:latin typeface="Arial" pitchFamily="34" charset="0"/>
                <a:ea typeface="ＭＳ Ｐゴシック" pitchFamily="-106" charset="-128"/>
              </a:rPr>
              <a:t>Parasitic wasps and flies and the adult stages of many insects with predaceous larvae feed on pollen and nectar.  These beneficials will live longer and lay more eggs if they have access to nectar- and pollen-producing plants. These insectary plants can also provide shelter and sometimes alternate hosts for predaceous stages.   </a:t>
            </a:r>
          </a:p>
          <a:p>
            <a:pPr>
              <a:spcBef>
                <a:spcPct val="0"/>
              </a:spcBef>
            </a:pPr>
            <a:r>
              <a:rPr lang="en-US" sz="1600" smtClean="0">
                <a:latin typeface="Arial" pitchFamily="34" charset="0"/>
                <a:ea typeface="ＭＳ Ｐゴシック" pitchFamily="-106" charset="-128"/>
              </a:rPr>
              <a:t>	</a:t>
            </a:r>
          </a:p>
          <a:p>
            <a:pPr>
              <a:spcBef>
                <a:spcPct val="0"/>
              </a:spcBef>
            </a:pPr>
            <a:r>
              <a:rPr lang="en-US" sz="1600" smtClean="0">
                <a:latin typeface="Arial" pitchFamily="34" charset="0"/>
                <a:ea typeface="ＭＳ Ｐゴシック" pitchFamily="-106" charset="-128"/>
              </a:rPr>
              <a:t>Flowering plants that have a long bloom season and produce nectar are best.  Commonly used plants include:</a:t>
            </a:r>
          </a:p>
          <a:p>
            <a:pPr>
              <a:spcBef>
                <a:spcPct val="0"/>
              </a:spcBef>
              <a:buFontTx/>
              <a:buChar char="•"/>
            </a:pPr>
            <a:r>
              <a:rPr lang="en-US" sz="1400" smtClean="0">
                <a:latin typeface="Arial" pitchFamily="34" charset="0"/>
                <a:ea typeface="ＭＳ Ｐゴシック" pitchFamily="-106" charset="-128"/>
              </a:rPr>
              <a:t> buckwheats, </a:t>
            </a:r>
          </a:p>
          <a:p>
            <a:pPr>
              <a:spcBef>
                <a:spcPct val="0"/>
              </a:spcBef>
              <a:buFontTx/>
              <a:buChar char="•"/>
            </a:pPr>
            <a:r>
              <a:rPr lang="en-US" sz="1400" smtClean="0">
                <a:latin typeface="Arial" pitchFamily="34" charset="0"/>
                <a:ea typeface="ＭＳ Ｐゴシック" pitchFamily="-106" charset="-128"/>
              </a:rPr>
              <a:t> coreopsis, </a:t>
            </a:r>
          </a:p>
          <a:p>
            <a:pPr>
              <a:spcBef>
                <a:spcPct val="0"/>
              </a:spcBef>
              <a:buFontTx/>
              <a:buChar char="•"/>
            </a:pPr>
            <a:r>
              <a:rPr lang="en-US" sz="1400" smtClean="0">
                <a:latin typeface="Arial" pitchFamily="34" charset="0"/>
                <a:ea typeface="ＭＳ Ｐゴシック" pitchFamily="-106" charset="-128"/>
              </a:rPr>
              <a:t> cosmos, </a:t>
            </a:r>
          </a:p>
          <a:p>
            <a:pPr>
              <a:spcBef>
                <a:spcPct val="0"/>
              </a:spcBef>
              <a:buFontTx/>
              <a:buChar char="•"/>
            </a:pPr>
            <a:r>
              <a:rPr lang="en-US" sz="1400" smtClean="0">
                <a:latin typeface="Arial" pitchFamily="34" charset="0"/>
                <a:ea typeface="ＭＳ Ｐゴシック" pitchFamily="-106" charset="-128"/>
              </a:rPr>
              <a:t> sweet alyssum,  </a:t>
            </a:r>
          </a:p>
          <a:p>
            <a:pPr>
              <a:spcBef>
                <a:spcPct val="0"/>
              </a:spcBef>
              <a:buFontTx/>
              <a:buChar char="•"/>
            </a:pPr>
            <a:r>
              <a:rPr lang="en-US" sz="1400" smtClean="0">
                <a:latin typeface="Arial" pitchFamily="34" charset="0"/>
                <a:ea typeface="ＭＳ Ｐゴシック" pitchFamily="-106" charset="-128"/>
              </a:rPr>
              <a:t> Queen Anne's lace, </a:t>
            </a:r>
          </a:p>
          <a:p>
            <a:pPr>
              <a:spcBef>
                <a:spcPct val="0"/>
              </a:spcBef>
              <a:buFontTx/>
              <a:buChar char="•"/>
            </a:pPr>
            <a:r>
              <a:rPr lang="en-US" sz="1400" smtClean="0">
                <a:latin typeface="Arial" pitchFamily="34" charset="0"/>
                <a:ea typeface="ＭＳ Ｐゴシック" pitchFamily="-106" charset="-128"/>
              </a:rPr>
              <a:t> dill, </a:t>
            </a:r>
          </a:p>
          <a:p>
            <a:pPr>
              <a:spcBef>
                <a:spcPct val="0"/>
              </a:spcBef>
              <a:buFontTx/>
              <a:buChar char="•"/>
            </a:pPr>
            <a:r>
              <a:rPr lang="en-US" sz="1400" smtClean="0">
                <a:latin typeface="Arial" pitchFamily="34" charset="0"/>
                <a:ea typeface="ＭＳ Ｐゴシック" pitchFamily="-106" charset="-128"/>
              </a:rPr>
              <a:t> fennel, </a:t>
            </a:r>
          </a:p>
          <a:p>
            <a:pPr>
              <a:spcBef>
                <a:spcPct val="0"/>
              </a:spcBef>
              <a:buFontTx/>
              <a:buChar char="•"/>
            </a:pPr>
            <a:r>
              <a:rPr lang="en-US" sz="1400" smtClean="0">
                <a:latin typeface="Arial" pitchFamily="34" charset="0"/>
                <a:ea typeface="ＭＳ Ｐゴシック" pitchFamily="-106" charset="-128"/>
              </a:rPr>
              <a:t> mustards, </a:t>
            </a:r>
          </a:p>
          <a:p>
            <a:pPr>
              <a:spcBef>
                <a:spcPct val="0"/>
              </a:spcBef>
              <a:buFontTx/>
              <a:buChar char="•"/>
            </a:pPr>
            <a:r>
              <a:rPr lang="en-US" sz="1400" smtClean="0">
                <a:latin typeface="Arial" pitchFamily="34" charset="0"/>
                <a:ea typeface="ＭＳ Ｐゴシック" pitchFamily="-106" charset="-128"/>
              </a:rPr>
              <a:t> yarrow</a:t>
            </a:r>
          </a:p>
          <a:p>
            <a:pPr>
              <a:spcBef>
                <a:spcPct val="0"/>
              </a:spcBef>
              <a:buFontTx/>
              <a:buChar char="•"/>
            </a:pPr>
            <a:endParaRPr lang="en-US" sz="1600" smtClean="0">
              <a:latin typeface="Arial" pitchFamily="34" charset="0"/>
              <a:ea typeface="ＭＳ Ｐゴシック" pitchFamily="-106" charset="-128"/>
            </a:endParaRPr>
          </a:p>
          <a:p>
            <a:pPr>
              <a:spcBef>
                <a:spcPct val="0"/>
              </a:spcBef>
            </a:pPr>
            <a:endParaRPr lang="es-ES_tradnl" sz="1600" smtClean="0">
              <a:latin typeface="Arial" pitchFamily="34" charset="0"/>
              <a:ea typeface="ＭＳ Ｐゴシック" pitchFamily="-106"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2829893-42FE-414B-A019-F39B1D74633E}" type="slidenum">
              <a:rPr lang="en-US" sz="1200"/>
              <a:pPr algn="r"/>
              <a:t>31</a:t>
            </a:fld>
            <a:endParaRPr lang="en-US" sz="1200"/>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xfrm>
            <a:off x="838200" y="4343400"/>
            <a:ext cx="5638800" cy="4114800"/>
          </a:xfrm>
          <a:noFill/>
          <a:ln/>
        </p:spPr>
        <p:txBody>
          <a:bodyPr/>
          <a:lstStyle/>
          <a:p>
            <a:pPr eaLnBrk="1" hangingPunct="1">
              <a:spcBef>
                <a:spcPct val="0"/>
              </a:spcBef>
            </a:pPr>
            <a:r>
              <a:rPr lang="en-US" sz="1400" smtClean="0">
                <a:latin typeface="Arial" pitchFamily="34" charset="0"/>
                <a:ea typeface="ＭＳ Ｐゴシック" pitchFamily="-106" charset="-128"/>
              </a:rPr>
              <a:t>What about purchasing and releasing natural enemies? (a practice called augmentative biological control.) Most natural enemies are not available for sale, and some species that are—such as praying mantids—are not effective.  Three types of natural enemies that may be effective are the microbial insecticide products like BT discussed earlier, releases of lady beetles for aphid control in very special circumstances and entomophagous nematodes. Insect-killing entomopathogenic nematodes can be mail ordered and applied to control lawn grubs and larvae of certain moths that bore in trees. Additional natural enemy species are useful for pests in greenhouses and commercial agriculture. </a:t>
            </a:r>
          </a:p>
          <a:p>
            <a:pPr eaLnBrk="1" hangingPunct="1">
              <a:spcBef>
                <a:spcPct val="0"/>
              </a:spcBef>
            </a:pPr>
            <a:endParaRPr lang="en-US" sz="1400" smtClean="0">
              <a:latin typeface="Arial" pitchFamily="34" charset="0"/>
              <a:ea typeface="ＭＳ Ｐゴシック" pitchFamily="-106" charset="-128"/>
            </a:endParaRPr>
          </a:p>
          <a:p>
            <a:pPr eaLnBrk="1" hangingPunct="1">
              <a:spcBef>
                <a:spcPct val="0"/>
              </a:spcBef>
            </a:pPr>
            <a:r>
              <a:rPr lang="en-US" sz="1400" smtClean="0">
                <a:latin typeface="Arial" pitchFamily="34" charset="0"/>
                <a:ea typeface="ＭＳ Ｐゴシック" pitchFamily="-106" charset="-128"/>
              </a:rPr>
              <a:t>In most cases, however, rely on naturally occurring biological control, nonchemical management methods and less toxic insecticides when necessary to manage pests in your landscape. </a:t>
            </a:r>
          </a:p>
          <a:p>
            <a:pPr eaLnBrk="1" hangingPunct="1">
              <a:spcBef>
                <a:spcPct val="0"/>
              </a:spcBef>
            </a:pPr>
            <a:endParaRPr lang="en-US" sz="1400" smtClean="0">
              <a:latin typeface="Arial" pitchFamily="34" charset="0"/>
              <a:ea typeface="ＭＳ Ｐゴシック" pitchFamily="-106" charset="-128"/>
            </a:endParaRPr>
          </a:p>
          <a:p>
            <a:pPr eaLnBrk="1" hangingPunct="1">
              <a:spcBef>
                <a:spcPct val="0"/>
              </a:spcBef>
            </a:pPr>
            <a:r>
              <a:rPr lang="en-US" sz="1000" b="1" smtClean="0">
                <a:latin typeface="Arial" pitchFamily="34" charset="0"/>
                <a:ea typeface="ＭＳ Ｐゴシック" pitchFamily="-106" charset="-128"/>
              </a:rPr>
              <a:t>Photos:  </a:t>
            </a:r>
            <a:r>
              <a:rPr lang="en-US" sz="1000" smtClean="0">
                <a:latin typeface="Arial" pitchFamily="34" charset="0"/>
                <a:ea typeface="ＭＳ Ｐゴシック" pitchFamily="-106" charset="-128"/>
              </a:rPr>
              <a:t>Convergent lady beetles, </a:t>
            </a:r>
            <a:r>
              <a:rPr lang="en-US" sz="1000" i="1" smtClean="0">
                <a:latin typeface="Arial" pitchFamily="34" charset="0"/>
                <a:ea typeface="ＭＳ Ｐゴシック" pitchFamily="-106" charset="-128"/>
              </a:rPr>
              <a:t>Hippodamia convergens, </a:t>
            </a:r>
            <a:r>
              <a:rPr lang="en-US" sz="1000" smtClean="0">
                <a:latin typeface="Arial" pitchFamily="34" charset="0"/>
                <a:ea typeface="ＭＳ Ｐゴシック" pitchFamily="-106" charset="-128"/>
              </a:rPr>
              <a:t>are field-collected and sold (top); Insect-killing nematodes (bottom)</a:t>
            </a:r>
          </a:p>
          <a:p>
            <a:pPr eaLnBrk="1" hangingPunct="1">
              <a:spcBef>
                <a:spcPct val="0"/>
              </a:spcBef>
            </a:pPr>
            <a:endParaRPr lang="en-US" sz="1000" smtClean="0">
              <a:latin typeface="Arial" pitchFamily="34" charset="0"/>
              <a:ea typeface="ＭＳ Ｐゴシック" pitchFamily="-106" charset="-128"/>
            </a:endParaRPr>
          </a:p>
          <a:p>
            <a:pPr eaLnBrk="1" hangingPunct="1">
              <a:spcBef>
                <a:spcPct val="0"/>
              </a:spcBef>
            </a:pPr>
            <a:r>
              <a:rPr lang="es-ES_tradnl" sz="1000" b="1" smtClean="0">
                <a:latin typeface="Arial" pitchFamily="34" charset="0"/>
                <a:ea typeface="ＭＳ Ｐゴシック" pitchFamily="-106" charset="-128"/>
              </a:rPr>
              <a:t>See also supplemental information: </a:t>
            </a:r>
            <a:r>
              <a:rPr lang="en-US" sz="1000" i="1" smtClean="0">
                <a:latin typeface="Arial" pitchFamily="34" charset="0"/>
                <a:ea typeface="ＭＳ Ｐゴシック" pitchFamily="-106" charset="-128"/>
              </a:rPr>
              <a:t>Some lady beetles migrate and aggregate seasonally</a:t>
            </a:r>
            <a:endParaRPr lang="es-ES_tradnl" sz="1000" b="1" i="1" smtClean="0">
              <a:latin typeface="Arial" pitchFamily="34" charset="0"/>
              <a:ea typeface="ＭＳ Ｐゴシック" pitchFamily="-106" charset="-128"/>
            </a:endParaRPr>
          </a:p>
          <a:p>
            <a:pPr eaLnBrk="1" hangingPunct="1">
              <a:spcBef>
                <a:spcPct val="0"/>
              </a:spcBef>
            </a:pPr>
            <a:r>
              <a:rPr lang="en-US" smtClean="0">
                <a:latin typeface="Arial" pitchFamily="34" charset="0"/>
                <a:ea typeface="ＭＳ Ｐゴシック" pitchFamily="-106" charset="-128"/>
              </a:rPr>
              <a:t>http://www.ipm.ucdavis.edu/PMG/FIG/neh-f8-2.html</a:t>
            </a:r>
            <a:endParaRPr lang="es-ES_tradnl" b="1" smtClean="0">
              <a:latin typeface="Arial" pitchFamily="34" charset="0"/>
              <a:ea typeface="ＭＳ Ｐゴシック" pitchFamily="-106" charset="-128"/>
            </a:endParaRPr>
          </a:p>
          <a:p>
            <a:pPr eaLnBrk="1" hangingPunct="1">
              <a:spcBef>
                <a:spcPct val="0"/>
              </a:spcBef>
            </a:pPr>
            <a:r>
              <a:rPr lang="en-US" smtClean="0">
                <a:latin typeface="Arial" pitchFamily="34" charset="0"/>
                <a:ea typeface="ＭＳ Ｐゴシック" pitchFamily="-106" charset="-128"/>
              </a:rPr>
              <a:t>http://www.ipm.ucdavis.edu/PMG/NE/convergent_lady_beetle.html</a:t>
            </a:r>
          </a:p>
          <a:p>
            <a:pPr eaLnBrk="1" hangingPunct="1">
              <a:spcBef>
                <a:spcPct val="0"/>
              </a:spcBef>
            </a:pPr>
            <a:endParaRPr lang="es-ES_tradnl" sz="1600" b="1" smtClean="0">
              <a:latin typeface="Arial" pitchFamily="34" charset="0"/>
              <a:ea typeface="ＭＳ Ｐゴシック" pitchFamily="-106" charset="-128"/>
            </a:endParaRPr>
          </a:p>
          <a:p>
            <a:pPr eaLnBrk="1" hangingPunct="1">
              <a:spcBef>
                <a:spcPct val="0"/>
              </a:spcBef>
            </a:pPr>
            <a:endParaRPr lang="en-US" sz="1600" smtClean="0">
              <a:latin typeface="Arial" pitchFamily="34" charset="0"/>
              <a:ea typeface="ＭＳ Ｐゴシック" pitchFamily="-106"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9245120-2604-4861-91F8-F9E9E1D4B4C3}" type="slidenum">
              <a:rPr lang="en-US" sz="1200"/>
              <a:pPr algn="r"/>
              <a:t>32</a:t>
            </a:fld>
            <a:endParaRPr lang="en-US" sz="1200"/>
          </a:p>
        </p:txBody>
      </p:sp>
      <p:sp>
        <p:nvSpPr>
          <p:cNvPr id="70659" name="Rectangle 2"/>
          <p:cNvSpPr>
            <a:spLocks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a:spcBef>
                <a:spcPct val="0"/>
              </a:spcBef>
            </a:pPr>
            <a:r>
              <a:rPr lang="en-US" sz="1800" b="1" smtClean="0">
                <a:latin typeface="Arial" pitchFamily="34" charset="0"/>
                <a:ea typeface="ＭＳ Ｐゴシック" pitchFamily="-106" charset="-128"/>
                <a:cs typeface="Arial" pitchFamily="34" charset="0"/>
              </a:rPr>
              <a:t>Consult University of California Publications </a:t>
            </a:r>
            <a:r>
              <a:rPr lang="en-US" sz="1800" smtClean="0">
                <a:latin typeface="Arial" pitchFamily="34" charset="0"/>
                <a:ea typeface="ＭＳ Ｐゴシック" pitchFamily="-106" charset="-128"/>
                <a:cs typeface="Arial" pitchFamily="34" charset="0"/>
              </a:rPr>
              <a:t>for more information about biological control and less toxic IPM methods.  Some publication resources include</a:t>
            </a:r>
            <a:r>
              <a:rPr lang="en-US" sz="1800" b="1" smtClean="0">
                <a:latin typeface="Arial" pitchFamily="34" charset="0"/>
                <a:ea typeface="ＭＳ Ｐゴシック" pitchFamily="-106" charset="-128"/>
                <a:cs typeface="Arial" pitchFamily="34" charset="0"/>
              </a:rPr>
              <a:t>:</a:t>
            </a:r>
          </a:p>
          <a:p>
            <a:pPr>
              <a:spcBef>
                <a:spcPct val="0"/>
              </a:spcBef>
              <a:buFontTx/>
              <a:buChar char="•"/>
            </a:pPr>
            <a:r>
              <a:rPr lang="en-US" sz="1800" smtClean="0">
                <a:latin typeface="Arial" pitchFamily="34" charset="0"/>
                <a:ea typeface="ＭＳ Ｐゴシック" pitchFamily="-106" charset="-128"/>
                <a:cs typeface="Arial" pitchFamily="34" charset="0"/>
              </a:rPr>
              <a:t> Natural Enemies Handbook</a:t>
            </a:r>
          </a:p>
          <a:p>
            <a:pPr>
              <a:spcBef>
                <a:spcPct val="0"/>
              </a:spcBef>
              <a:buFontTx/>
              <a:buChar char="•"/>
            </a:pPr>
            <a:r>
              <a:rPr lang="en-US" sz="1800" smtClean="0">
                <a:latin typeface="Arial" pitchFamily="34" charset="0"/>
                <a:ea typeface="ＭＳ Ｐゴシック" pitchFamily="-106" charset="-128"/>
                <a:cs typeface="Arial" pitchFamily="34" charset="0"/>
              </a:rPr>
              <a:t> Pests of the Garden and Small Farm</a:t>
            </a:r>
          </a:p>
          <a:p>
            <a:pPr>
              <a:spcBef>
                <a:spcPct val="0"/>
              </a:spcBef>
              <a:buFontTx/>
              <a:buChar char="•"/>
            </a:pPr>
            <a:r>
              <a:rPr lang="en-US" sz="1800" smtClean="0">
                <a:latin typeface="Arial" pitchFamily="34" charset="0"/>
                <a:ea typeface="ＭＳ Ｐゴシック" pitchFamily="-106" charset="-128"/>
                <a:cs typeface="Arial" pitchFamily="34" charset="0"/>
              </a:rPr>
              <a:t> Pests of Landscape Trees &amp; Shrubs</a:t>
            </a:r>
          </a:p>
          <a:p>
            <a:pPr>
              <a:spcBef>
                <a:spcPct val="0"/>
              </a:spcBef>
              <a:buFontTx/>
              <a:buChar char="•"/>
            </a:pPr>
            <a:r>
              <a:rPr lang="en-US" sz="1800" smtClean="0">
                <a:latin typeface="Arial" pitchFamily="34" charset="0"/>
                <a:ea typeface="ＭＳ Ｐゴシック" pitchFamily="-106" charset="-128"/>
                <a:cs typeface="Arial" pitchFamily="34" charset="0"/>
              </a:rPr>
              <a:t> Landscape Pest Identification Cards</a:t>
            </a:r>
          </a:p>
          <a:p>
            <a:pPr>
              <a:spcBef>
                <a:spcPct val="0"/>
              </a:spcBef>
            </a:pPr>
            <a:r>
              <a:rPr lang="en-US" sz="1800" smtClean="0">
                <a:latin typeface="Arial" pitchFamily="34" charset="0"/>
                <a:ea typeface="ＭＳ Ｐゴシック" pitchFamily="-106" charset="-128"/>
                <a:cs typeface="Arial" pitchFamily="34" charset="0"/>
              </a:rPr>
              <a:t>These publications can be ordered online at the UC IPM web site, anrcatalog.com or purchased at your UC Cooperative  Extension office.</a:t>
            </a:r>
          </a:p>
          <a:p>
            <a:pPr>
              <a:spcBef>
                <a:spcPct val="0"/>
              </a:spcBef>
            </a:pPr>
            <a:endParaRPr lang="en-US" sz="1800"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UC IPM publications information online:</a:t>
            </a:r>
          </a:p>
          <a:p>
            <a:pPr>
              <a:spcBef>
                <a:spcPct val="0"/>
              </a:spcBef>
            </a:pPr>
            <a:r>
              <a:rPr lang="en-US" sz="1400" smtClean="0">
                <a:latin typeface="Arial" pitchFamily="34" charset="0"/>
                <a:ea typeface="ＭＳ Ｐゴシック" pitchFamily="-106" charset="-128"/>
                <a:cs typeface="Arial" pitchFamily="34" charset="0"/>
              </a:rPr>
              <a:t>http://www.ipm.ucdavis.edu/IPMPROJECT/landscape resources.html</a:t>
            </a:r>
          </a:p>
          <a:p>
            <a:pPr>
              <a:spcBef>
                <a:spcPct val="0"/>
              </a:spcBef>
            </a:pPr>
            <a:r>
              <a:rPr lang="en-US" sz="1400" smtClean="0">
                <a:solidFill>
                  <a:srgbClr val="000000"/>
                </a:solidFill>
                <a:latin typeface="Arial" pitchFamily="34" charset="0"/>
                <a:ea typeface="ＭＳ Ｐゴシック" pitchFamily="-106" charset="-128"/>
                <a:cs typeface="Arial" pitchFamily="34" charset="0"/>
              </a:rPr>
              <a:t>http://www.ipm.ucdavis.edu/FAQ/mgipm.html</a:t>
            </a:r>
            <a:endParaRPr lang="en-US" sz="1400" smtClean="0">
              <a:latin typeface="Arial" pitchFamily="34" charset="0"/>
              <a:ea typeface="ＭＳ Ｐゴシック" pitchFamily="-106" charset="-128"/>
              <a:cs typeface="Arial" pitchFamily="34" charset="0"/>
            </a:endParaRPr>
          </a:p>
          <a:p>
            <a:pPr>
              <a:spcBef>
                <a:spcPct val="0"/>
              </a:spcBef>
            </a:pPr>
            <a:endParaRPr lang="en-US" sz="1800" smtClean="0">
              <a:latin typeface="Arial" pitchFamily="34" charset="0"/>
              <a:ea typeface="ＭＳ Ｐゴシック" pitchFamily="-106" charset="-128"/>
              <a:cs typeface="Arial" pitchFamily="34" charset="0"/>
            </a:endParaRPr>
          </a:p>
          <a:p>
            <a:pPr>
              <a:spcBef>
                <a:spcPct val="0"/>
              </a:spcBef>
            </a:pPr>
            <a:endParaRPr lang="es-ES_tradnl" sz="18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9EBDB2E-04B6-42B8-9011-4DEC6A4EF5A9}" type="slidenum">
              <a:rPr lang="en-US" sz="1200"/>
              <a:pPr algn="r"/>
              <a:t>33</a:t>
            </a:fld>
            <a:endParaRPr lang="en-US" sz="1200"/>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a:spcBef>
                <a:spcPct val="0"/>
              </a:spcBef>
            </a:pPr>
            <a:r>
              <a:rPr lang="en-US" sz="1600" b="1" smtClean="0">
                <a:latin typeface="Arial" pitchFamily="34" charset="0"/>
                <a:ea typeface="ＭＳ Ｐゴシック" pitchFamily="-106" charset="-128"/>
              </a:rPr>
              <a:t>Go online to www.ipm.ucdavis.edu/PMG/menu.homegarden.html</a:t>
            </a:r>
            <a:r>
              <a:rPr lang="en-US" sz="1600" smtClean="0">
                <a:latin typeface="Arial" pitchFamily="34" charset="0"/>
                <a:ea typeface="ＭＳ Ｐゴシック" pitchFamily="-106" charset="-128"/>
              </a:rPr>
              <a:t> and view UC IPM’s Home and Landscape pest management resources, including the</a:t>
            </a:r>
          </a:p>
          <a:p>
            <a:pPr>
              <a:spcBef>
                <a:spcPct val="0"/>
              </a:spcBef>
              <a:buFontTx/>
              <a:buChar char="•"/>
            </a:pPr>
            <a:r>
              <a:rPr lang="en-US" sz="1600" smtClean="0">
                <a:latin typeface="Arial" pitchFamily="34" charset="0"/>
                <a:ea typeface="ＭＳ Ｐゴシック" pitchFamily="-106" charset="-128"/>
              </a:rPr>
              <a:t> Natural Enemies Gallery</a:t>
            </a:r>
          </a:p>
          <a:p>
            <a:pPr>
              <a:spcBef>
                <a:spcPct val="0"/>
              </a:spcBef>
              <a:buFontTx/>
              <a:buChar char="•"/>
            </a:pPr>
            <a:r>
              <a:rPr lang="en-US" sz="1600" smtClean="0">
                <a:latin typeface="Arial" pitchFamily="34" charset="0"/>
                <a:ea typeface="ＭＳ Ｐゴシック" pitchFamily="-106" charset="-128"/>
              </a:rPr>
              <a:t> Pest Notes, and</a:t>
            </a:r>
          </a:p>
          <a:p>
            <a:pPr>
              <a:spcBef>
                <a:spcPct val="0"/>
              </a:spcBef>
              <a:buFontTx/>
              <a:buChar char="•"/>
            </a:pPr>
            <a:r>
              <a:rPr lang="en-US" sz="1600" smtClean="0">
                <a:latin typeface="Arial" pitchFamily="34" charset="0"/>
                <a:ea typeface="ＭＳ Ｐゴシック" pitchFamily="-106" charset="-128"/>
              </a:rPr>
              <a:t> Diagnostic tools</a:t>
            </a:r>
          </a:p>
          <a:p>
            <a:pPr>
              <a:spcBef>
                <a:spcPct val="0"/>
              </a:spcBef>
            </a:pPr>
            <a:endParaRPr lang="en-US" sz="1600" smtClean="0">
              <a:latin typeface="Arial" pitchFamily="34" charset="0"/>
              <a:ea typeface="ＭＳ Ｐゴシック" pitchFamily="-106" charset="-128"/>
            </a:endParaRPr>
          </a:p>
          <a:p>
            <a:pPr>
              <a:spcBef>
                <a:spcPct val="0"/>
              </a:spcBef>
            </a:pPr>
            <a:r>
              <a:rPr lang="en-US" sz="1600" b="1" smtClean="0">
                <a:latin typeface="Arial" pitchFamily="34" charset="0"/>
                <a:ea typeface="ＭＳ Ｐゴシック" pitchFamily="-106" charset="-128"/>
              </a:rPr>
              <a:t>UC IPM publications information online:</a:t>
            </a:r>
          </a:p>
          <a:p>
            <a:pPr>
              <a:spcBef>
                <a:spcPct val="0"/>
              </a:spcBef>
            </a:pPr>
            <a:r>
              <a:rPr lang="en-US" sz="1600" smtClean="0">
                <a:latin typeface="Arial" pitchFamily="34" charset="0"/>
                <a:ea typeface="ＭＳ Ｐゴシック" pitchFamily="-106" charset="-128"/>
              </a:rPr>
              <a:t>http://www.ipm.ucdavis.edu/IPMPROJECT/landscaperesources.html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3D9EC33-F2A6-480D-B4B5-A8AF6CEF2C82}" type="slidenum">
              <a:rPr lang="en-US" sz="1200"/>
              <a:pPr algn="r"/>
              <a:t>34</a:t>
            </a:fld>
            <a:endParaRPr lang="en-US" sz="1200"/>
          </a:p>
        </p:txBody>
      </p:sp>
      <p:sp>
        <p:nvSpPr>
          <p:cNvPr id="74755" name="Rectangle 2"/>
          <p:cNvSpPr>
            <a:spLocks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a:spcBef>
                <a:spcPct val="0"/>
              </a:spcBef>
            </a:pPr>
            <a:r>
              <a:rPr lang="en-US" sz="1800" smtClean="0">
                <a:latin typeface="Arial" pitchFamily="34" charset="0"/>
                <a:ea typeface="ＭＳ Ｐゴシック" pitchFamily="-106" charset="-128"/>
                <a:cs typeface="Arial" pitchFamily="34" charset="0"/>
              </a:rPr>
              <a:t>The online Natural Enemies Gallery contains pictures and information to help you identify the common beneficial insects in your landscape.</a:t>
            </a:r>
          </a:p>
          <a:p>
            <a:pPr>
              <a:spcBef>
                <a:spcPct val="0"/>
              </a:spcBef>
            </a:pPr>
            <a:r>
              <a:rPr lang="en-US" sz="1800" smtClean="0">
                <a:latin typeface="Arial" pitchFamily="34" charset="0"/>
                <a:ea typeface="ＭＳ Ｐゴシック" pitchFamily="-106" charset="-128"/>
                <a:cs typeface="Arial" pitchFamily="34" charset="0"/>
              </a:rPr>
              <a:t>See the Pest Notes series to read about managing specific pests as well as how to use biological control as part of an IPM program in your landscape.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p:cNvSpPr>
          <p:nvPr>
            <p:ph type="sldImg"/>
          </p:nvPr>
        </p:nvSpPr>
        <p:spPr>
          <a:ln/>
        </p:spPr>
      </p:sp>
      <p:sp>
        <p:nvSpPr>
          <p:cNvPr id="76803" name="Notes Placeholder 2"/>
          <p:cNvSpPr>
            <a:spLocks noGrp="1"/>
          </p:cNvSpPr>
          <p:nvPr>
            <p:ph type="body" idx="1"/>
          </p:nvPr>
        </p:nvSpPr>
        <p:spPr>
          <a:noFill/>
          <a:ln/>
        </p:spPr>
        <p:txBody>
          <a:bodyPr/>
          <a:lstStyle/>
          <a:p>
            <a:r>
              <a:rPr lang="en-US" smtClean="0">
                <a:latin typeface="Arial" pitchFamily="34" charset="0"/>
                <a:ea typeface="ＭＳ Ｐゴシック" pitchFamily="-106" charset="-128"/>
              </a:rPr>
              <a:t>This is the end of the biological control presentation.  We hope you go out into your landscape and find some natural enemies!</a:t>
            </a:r>
          </a:p>
          <a:p>
            <a:endParaRPr lang="en-US" smtClean="0">
              <a:latin typeface="Arial" pitchFamily="34" charset="0"/>
              <a:ea typeface="ＭＳ Ｐゴシック" pitchFamily="-106" charset="-128"/>
            </a:endParaRPr>
          </a:p>
          <a:p>
            <a:endParaRPr lang="en-US" smtClean="0">
              <a:latin typeface="Arial" pitchFamily="34" charset="0"/>
              <a:ea typeface="ＭＳ Ｐゴシック" pitchFamily="-106" charset="-128"/>
            </a:endParaRPr>
          </a:p>
        </p:txBody>
      </p:sp>
      <p:sp>
        <p:nvSpPr>
          <p:cNvPr id="76804" name="Slide Number Placeholder 3"/>
          <p:cNvSpPr>
            <a:spLocks noGrp="1"/>
          </p:cNvSpPr>
          <p:nvPr>
            <p:ph type="sldNum" sz="quarter" idx="5"/>
          </p:nvPr>
        </p:nvSpPr>
        <p:spPr>
          <a:noFill/>
        </p:spPr>
        <p:txBody>
          <a:bodyPr/>
          <a:lstStyle/>
          <a:p>
            <a:fld id="{0388ED05-B927-4989-A9A2-53BA27280E49}" type="slidenum">
              <a:rPr lang="en-US"/>
              <a:pPr/>
              <a:t>35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670A4DE-2276-4586-81B0-47AD6916DECB}" type="slidenum">
              <a:rPr lang="en-US" sz="1200"/>
              <a:pPr algn="r"/>
              <a:t>4</a:t>
            </a:fld>
            <a:endParaRPr lang="en-US"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xfrm>
            <a:off x="457200" y="4343400"/>
            <a:ext cx="6096000" cy="4114800"/>
          </a:xfrm>
          <a:noFill/>
          <a:ln/>
        </p:spPr>
        <p:txBody>
          <a:bodyPr/>
          <a:lstStyle/>
          <a:p>
            <a:pPr eaLnBrk="1" hangingPunct="1">
              <a:spcBef>
                <a:spcPct val="0"/>
              </a:spcBef>
            </a:pPr>
            <a:r>
              <a:rPr lang="en-US" sz="1800" smtClean="0">
                <a:latin typeface="Arial" pitchFamily="34" charset="0"/>
                <a:ea typeface="ＭＳ Ｐゴシック" pitchFamily="-106" charset="-128"/>
              </a:rPr>
              <a:t>The most effective natural enemies are the ones that occur naturally in landscapes and gardens.  Hundreds of natural enemy species are common and frequently keep pests in check.  Learn to recognize and protect them.</a:t>
            </a:r>
          </a:p>
          <a:p>
            <a:pPr eaLnBrk="1" hangingPunct="1">
              <a:spcBef>
                <a:spcPct val="0"/>
              </a:spcBef>
            </a:pPr>
            <a:endParaRPr lang="en-US" sz="1800" smtClean="0">
              <a:latin typeface="Arial" pitchFamily="34" charset="0"/>
              <a:ea typeface="ＭＳ Ｐゴシック" pitchFamily="-106" charset="-128"/>
            </a:endParaRPr>
          </a:p>
          <a:p>
            <a:pPr eaLnBrk="1" hangingPunct="1">
              <a:spcBef>
                <a:spcPct val="0"/>
              </a:spcBef>
            </a:pPr>
            <a:r>
              <a:rPr lang="en-US" sz="1800" smtClean="0">
                <a:latin typeface="Arial" pitchFamily="34" charset="0"/>
                <a:ea typeface="ＭＳ Ｐゴシック" pitchFamily="-106" charset="-128"/>
              </a:rPr>
              <a:t>Three examples are shown here.  The jumping spider at top feeds on many insects.  The predaceous ground beetle larva lives in the soil, eating soil insects. The syrphid fly larva is found on leaves and stems, usually consuming aphids.</a:t>
            </a:r>
          </a:p>
          <a:p>
            <a:pPr eaLnBrk="1" hangingPunct="1">
              <a:spcBef>
                <a:spcPct val="0"/>
              </a:spcBef>
            </a:pPr>
            <a:endParaRPr lang="en-US" sz="1800" smtClean="0">
              <a:latin typeface="Arial" pitchFamily="34" charset="0"/>
              <a:ea typeface="ＭＳ Ｐゴシック" pitchFamily="-106" charset="-128"/>
            </a:endParaRPr>
          </a:p>
          <a:p>
            <a:pPr eaLnBrk="1" hangingPunct="1">
              <a:spcBef>
                <a:spcPct val="0"/>
              </a:spcBef>
            </a:pPr>
            <a:r>
              <a:rPr lang="en-US" sz="1800" b="1" smtClean="0">
                <a:latin typeface="Arial" pitchFamily="34" charset="0"/>
                <a:ea typeface="ＭＳ Ｐゴシック" pitchFamily="-106" charset="-128"/>
              </a:rPr>
              <a:t>Photos:  </a:t>
            </a:r>
            <a:r>
              <a:rPr lang="en-US" sz="1800" smtClean="0">
                <a:latin typeface="Arial" pitchFamily="34" charset="0"/>
                <a:ea typeface="ＭＳ Ｐゴシック" pitchFamily="-106" charset="-128"/>
              </a:rPr>
              <a:t>Jumping spiders attack most types of insects (top); Predaceous ground beetle larvae eat soil-dwelling pests (bottom left); Syrphid fly larvae eat mostly aphids (bottom right)</a:t>
            </a:r>
            <a:endParaRPr lang="es-ES_tradnl" sz="1800" smtClean="0">
              <a:latin typeface="Arial" pitchFamily="34" charset="0"/>
              <a:ea typeface="ＭＳ Ｐゴシック" pitchFamily="-106"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a:ln/>
        </p:spPr>
      </p:sp>
      <p:sp>
        <p:nvSpPr>
          <p:cNvPr id="15363" name="Notes Placeholder 2"/>
          <p:cNvSpPr>
            <a:spLocks noGrp="1"/>
          </p:cNvSpPr>
          <p:nvPr>
            <p:ph type="body" idx="1"/>
          </p:nvPr>
        </p:nvSpPr>
        <p:spPr>
          <a:noFill/>
          <a:ln/>
        </p:spPr>
        <p:txBody>
          <a:bodyPr/>
          <a:lstStyle/>
          <a:p>
            <a:r>
              <a:rPr lang="en-US" sz="1600" b="1" smtClean="0">
                <a:latin typeface="Arial" pitchFamily="34" charset="0"/>
                <a:ea typeface="ＭＳ Ｐゴシック" pitchFamily="-106" charset="-128"/>
              </a:rPr>
              <a:t>Predators, Parasites and Pathogens </a:t>
            </a:r>
            <a:r>
              <a:rPr lang="en-US" sz="1600" smtClean="0">
                <a:latin typeface="Arial" pitchFamily="34" charset="0"/>
                <a:ea typeface="ＭＳ Ｐゴシック" pitchFamily="-106" charset="-128"/>
              </a:rPr>
              <a:t>are the three main types of insect natural enemies.   Let’s learn about each type.</a:t>
            </a:r>
            <a:endParaRPr lang="es-ES_tradnl" sz="1600" smtClean="0">
              <a:latin typeface="Arial" pitchFamily="34" charset="0"/>
              <a:ea typeface="ＭＳ Ｐゴシック" pitchFamily="-106" charset="-128"/>
            </a:endParaRPr>
          </a:p>
          <a:p>
            <a:endParaRPr lang="en-US" sz="1600" smtClean="0">
              <a:latin typeface="Arial" pitchFamily="34" charset="0"/>
              <a:ea typeface="ＭＳ Ｐゴシック" pitchFamily="-106" charset="-128"/>
            </a:endParaRPr>
          </a:p>
          <a:p>
            <a:r>
              <a:rPr lang="en-US" sz="1600" b="1" smtClean="0">
                <a:latin typeface="Arial" pitchFamily="34" charset="0"/>
                <a:ea typeface="ＭＳ Ｐゴシック" pitchFamily="-106" charset="-128"/>
              </a:rPr>
              <a:t>Photos: </a:t>
            </a:r>
            <a:r>
              <a:rPr lang="en-US" sz="1600" smtClean="0">
                <a:latin typeface="Arial" pitchFamily="34" charset="0"/>
                <a:ea typeface="ＭＳ Ｐゴシック" pitchFamily="-106" charset="-128"/>
              </a:rPr>
              <a:t>Predatory lady beetle, </a:t>
            </a:r>
            <a:r>
              <a:rPr lang="en-US" sz="1600" i="1" smtClean="0">
                <a:latin typeface="Arial" pitchFamily="34" charset="0"/>
                <a:ea typeface="ＭＳ Ｐゴシック" pitchFamily="-106" charset="-128"/>
              </a:rPr>
              <a:t>Hippodamia convergens, </a:t>
            </a:r>
            <a:r>
              <a:rPr lang="en-US" sz="1600" smtClean="0">
                <a:latin typeface="Arial" pitchFamily="34" charset="0"/>
                <a:ea typeface="ＭＳ Ｐゴシック" pitchFamily="-106" charset="-128"/>
              </a:rPr>
              <a:t>feeding on aphids (left); Walnut aphid parasite, </a:t>
            </a:r>
            <a:r>
              <a:rPr lang="en-US" sz="1600" i="1" smtClean="0">
                <a:latin typeface="Arial" pitchFamily="34" charset="0"/>
                <a:ea typeface="ＭＳ Ｐゴシック" pitchFamily="-106" charset="-128"/>
              </a:rPr>
              <a:t>Trioxys pallidus</a:t>
            </a:r>
            <a:r>
              <a:rPr lang="en-US" sz="1600" smtClean="0">
                <a:latin typeface="Arial" pitchFamily="34" charset="0"/>
                <a:ea typeface="ＭＳ Ｐゴシック" pitchFamily="-106" charset="-128"/>
              </a:rPr>
              <a:t>, stinging a walnut aphid (middle); Caterpillars, </a:t>
            </a:r>
            <a:r>
              <a:rPr lang="en-US" sz="1600" i="1" smtClean="0">
                <a:latin typeface="Arial" pitchFamily="34" charset="0"/>
                <a:ea typeface="ＭＳ Ｐゴシック" pitchFamily="-106" charset="-128"/>
              </a:rPr>
              <a:t>Lophocampa argentata</a:t>
            </a:r>
            <a:r>
              <a:rPr lang="en-US" sz="1600" smtClean="0">
                <a:latin typeface="Arial" pitchFamily="34" charset="0"/>
                <a:ea typeface="ＭＳ Ｐゴシック" pitchFamily="-106" charset="-128"/>
              </a:rPr>
              <a:t>, infected with a naturally occurring fungal pathogen (right)</a:t>
            </a:r>
          </a:p>
        </p:txBody>
      </p:sp>
      <p:sp>
        <p:nvSpPr>
          <p:cNvPr id="15364" name="Slide Number Placeholder 3"/>
          <p:cNvSpPr>
            <a:spLocks noGrp="1"/>
          </p:cNvSpPr>
          <p:nvPr>
            <p:ph type="sldNum" sz="quarter" idx="5"/>
          </p:nvPr>
        </p:nvSpPr>
        <p:spPr>
          <a:noFill/>
        </p:spPr>
        <p:txBody>
          <a:bodyPr/>
          <a:lstStyle/>
          <a:p>
            <a:fld id="{7B9516F6-1381-44E9-B701-E414C5A40259}" type="slidenum">
              <a:rPr lang="en-US"/>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a:ln/>
        </p:spPr>
      </p:sp>
      <p:sp>
        <p:nvSpPr>
          <p:cNvPr id="17411" name="Notes Placeholder 2"/>
          <p:cNvSpPr>
            <a:spLocks noGrp="1"/>
          </p:cNvSpPr>
          <p:nvPr>
            <p:ph type="body" idx="1"/>
          </p:nvPr>
        </p:nvSpPr>
        <p:spPr>
          <a:noFill/>
          <a:ln/>
        </p:spPr>
        <p:txBody>
          <a:bodyPr/>
          <a:lstStyle/>
          <a:p>
            <a:pPr>
              <a:spcBef>
                <a:spcPct val="0"/>
              </a:spcBef>
            </a:pPr>
            <a:r>
              <a:rPr lang="en-US" sz="1600" smtClean="0">
                <a:latin typeface="Arial" pitchFamily="34" charset="0"/>
                <a:ea typeface="ＭＳ Ｐゴシック" pitchFamily="-106" charset="-128"/>
              </a:rPr>
              <a:t>P</a:t>
            </a:r>
            <a:r>
              <a:rPr lang="en-US" sz="1600" b="1" smtClean="0">
                <a:latin typeface="Arial" pitchFamily="34" charset="0"/>
                <a:ea typeface="ＭＳ Ｐゴシック" pitchFamily="-106" charset="-128"/>
              </a:rPr>
              <a:t>redators, </a:t>
            </a:r>
            <a:r>
              <a:rPr lang="en-US" sz="1600" smtClean="0">
                <a:latin typeface="Arial" pitchFamily="34" charset="0"/>
                <a:ea typeface="ＭＳ Ｐゴシック" pitchFamily="-106" charset="-128"/>
              </a:rPr>
              <a:t>such as the lacewing and ladybeetle shown here</a:t>
            </a:r>
            <a:r>
              <a:rPr lang="en-US" sz="1600" b="1" smtClean="0">
                <a:latin typeface="Arial" pitchFamily="34" charset="0"/>
                <a:ea typeface="ＭＳ Ｐゴシック" pitchFamily="-106" charset="-128"/>
              </a:rPr>
              <a:t>, </a:t>
            </a:r>
            <a:r>
              <a:rPr lang="en-US" sz="1600" smtClean="0">
                <a:latin typeface="Arial" pitchFamily="34" charset="0"/>
                <a:ea typeface="ＭＳ Ｐゴシック" pitchFamily="-106" charset="-128"/>
              </a:rPr>
              <a:t>hunt down and kill numerous individual prey. Predators are usually larger and stronger than their prey. In some species, both the adult and immature (larval or nymphal) stages are predaceous. Other species feed on insects only during their larval or nymphal stages and feed on insect honeydew, plant nectar, and pollen as adults. </a:t>
            </a:r>
          </a:p>
          <a:p>
            <a:pPr>
              <a:spcBef>
                <a:spcPct val="0"/>
              </a:spcBef>
            </a:pPr>
            <a:endParaRPr lang="en-US" sz="1600" smtClean="0">
              <a:latin typeface="Arial" pitchFamily="34" charset="0"/>
              <a:ea typeface="ＭＳ Ｐゴシック" pitchFamily="-106" charset="-128"/>
            </a:endParaRPr>
          </a:p>
          <a:p>
            <a:pPr>
              <a:spcBef>
                <a:spcPct val="0"/>
              </a:spcBef>
            </a:pPr>
            <a:r>
              <a:rPr lang="en-US" sz="1600" b="1" smtClean="0">
                <a:latin typeface="Arial" pitchFamily="34" charset="0"/>
                <a:ea typeface="ＭＳ Ｐゴシック" pitchFamily="-106" charset="-128"/>
              </a:rPr>
              <a:t>Photos</a:t>
            </a:r>
            <a:r>
              <a:rPr lang="en-US" sz="1600" smtClean="0">
                <a:latin typeface="Arial" pitchFamily="34" charset="0"/>
                <a:ea typeface="ＭＳ Ｐゴシック" pitchFamily="-106" charset="-128"/>
              </a:rPr>
              <a:t>: Green lacewing larva eating an aphid (top); Convergent ladybeetle, </a:t>
            </a:r>
            <a:r>
              <a:rPr lang="en-US" sz="1600" i="1" smtClean="0">
                <a:latin typeface="Arial" pitchFamily="34" charset="0"/>
                <a:ea typeface="ＭＳ Ｐゴシック" pitchFamily="-106" charset="-128"/>
              </a:rPr>
              <a:t>Hippodamia convergens, </a:t>
            </a:r>
            <a:r>
              <a:rPr lang="en-US" sz="1600" smtClean="0">
                <a:latin typeface="Arial" pitchFamily="34" charset="0"/>
                <a:ea typeface="ＭＳ Ｐゴシック" pitchFamily="-106" charset="-128"/>
              </a:rPr>
              <a:t> feeding on an aphid (bottom)</a:t>
            </a:r>
          </a:p>
          <a:p>
            <a:pPr>
              <a:spcBef>
                <a:spcPct val="0"/>
              </a:spcBef>
            </a:pPr>
            <a:endParaRPr lang="en-US" sz="1600" smtClean="0">
              <a:latin typeface="Arial" pitchFamily="34" charset="0"/>
              <a:ea typeface="ＭＳ Ｐゴシック" pitchFamily="-106" charset="-128"/>
            </a:endParaRPr>
          </a:p>
        </p:txBody>
      </p:sp>
      <p:sp>
        <p:nvSpPr>
          <p:cNvPr id="17412" name="Slide Number Placeholder 3"/>
          <p:cNvSpPr>
            <a:spLocks noGrp="1"/>
          </p:cNvSpPr>
          <p:nvPr>
            <p:ph type="sldNum" sz="quarter" idx="5"/>
          </p:nvPr>
        </p:nvSpPr>
        <p:spPr>
          <a:noFill/>
        </p:spPr>
        <p:txBody>
          <a:bodyPr/>
          <a:lstStyle/>
          <a:p>
            <a:fld id="{8C745B09-DEFD-46C1-BA85-393246B01A1F}" type="slidenum">
              <a:rPr lang="en-US"/>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0299B7-E51D-49D4-975C-2080B55FE6BD}" type="slidenum">
              <a:rPr lang="en-US" sz="1200"/>
              <a:pPr algn="r"/>
              <a:t>7</a:t>
            </a:fld>
            <a:endParaRPr lang="en-US" sz="1200"/>
          </a:p>
        </p:txBody>
      </p:sp>
      <p:sp>
        <p:nvSpPr>
          <p:cNvPr id="19459" name="Rectangle 2"/>
          <p:cNvSpPr>
            <a:spLocks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spcBef>
                <a:spcPct val="0"/>
              </a:spcBef>
            </a:pPr>
            <a:r>
              <a:rPr lang="en-US" sz="1800" b="1" smtClean="0">
                <a:latin typeface="Arial" pitchFamily="34" charset="0"/>
                <a:ea typeface="ＭＳ Ｐゴシック" pitchFamily="-106" charset="-128"/>
              </a:rPr>
              <a:t>General predators </a:t>
            </a:r>
            <a:r>
              <a:rPr lang="en-US" sz="1800" smtClean="0">
                <a:latin typeface="Arial" pitchFamily="34" charset="0"/>
                <a:ea typeface="ＭＳ Ｐゴシック" pitchFamily="-106" charset="-128"/>
              </a:rPr>
              <a:t>prey on a variety of pests and vary their diet according to what invertebrates are available or abundant. General predators include lacewings, predaceous ground beetles, predatory true bugs, and spiders. General predators are usually present in landscapes contributing to pest control, but alone, they rarely control pests.</a:t>
            </a:r>
            <a:endParaRPr lang="es-ES_tradnl" sz="1800" smtClean="0">
              <a:latin typeface="Arial" pitchFamily="34" charset="0"/>
              <a:ea typeface="ＭＳ Ｐゴシック" pitchFamily="-106" charset="-128"/>
            </a:endParaRPr>
          </a:p>
          <a:p>
            <a:pPr eaLnBrk="1" hangingPunct="1">
              <a:spcBef>
                <a:spcPct val="0"/>
              </a:spcBef>
            </a:pPr>
            <a:endParaRPr lang="es-ES_tradnl" sz="1800" smtClean="0">
              <a:latin typeface="Arial" pitchFamily="34" charset="0"/>
              <a:ea typeface="ＭＳ Ｐゴシック" pitchFamily="-106" charset="-128"/>
            </a:endParaRPr>
          </a:p>
          <a:p>
            <a:pPr eaLnBrk="1" hangingPunct="1">
              <a:spcBef>
                <a:spcPct val="0"/>
              </a:spcBef>
            </a:pPr>
            <a:r>
              <a:rPr lang="es-ES_tradnl" sz="1800" b="1" smtClean="0">
                <a:latin typeface="Arial" pitchFamily="34" charset="0"/>
                <a:ea typeface="ＭＳ Ｐゴシック" pitchFamily="-106" charset="-128"/>
              </a:rPr>
              <a:t>Photos: </a:t>
            </a:r>
            <a:r>
              <a:rPr lang="es-ES_tradnl" sz="1800" smtClean="0">
                <a:latin typeface="Arial" pitchFamily="34" charset="0"/>
                <a:ea typeface="ＭＳ Ｐゴシック" pitchFamily="-106" charset="-128"/>
              </a:rPr>
              <a:t>Predaceous ground beetle adult stalks soil-dwelling invertebrates (top); Green lacewing larvae eats mites and most soft-bodied insects (bottom left); Assassin bug adult attacks most any insect (bottom right)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14E597F-943B-4093-B818-80165D8B998C}" type="slidenum">
              <a:rPr lang="en-US" sz="1200"/>
              <a:pPr algn="r"/>
              <a:t>8</a:t>
            </a:fld>
            <a:endParaRPr lang="en-US" sz="1200"/>
          </a:p>
        </p:txBody>
      </p:sp>
      <p:sp>
        <p:nvSpPr>
          <p:cNvPr id="21507" name="Rectangle 2"/>
          <p:cNvSpPr>
            <a:spLocks noChangeArrowheads="1" noTextEdit="1"/>
          </p:cNvSpPr>
          <p:nvPr>
            <p:ph type="sldImg"/>
          </p:nvPr>
        </p:nvSpPr>
        <p:spPr>
          <a:ln/>
        </p:spPr>
      </p:sp>
      <p:sp>
        <p:nvSpPr>
          <p:cNvPr id="21508" name="Rectangle 3"/>
          <p:cNvSpPr>
            <a:spLocks noGrp="1" noChangeArrowheads="1"/>
          </p:cNvSpPr>
          <p:nvPr>
            <p:ph type="body" idx="1"/>
          </p:nvPr>
        </p:nvSpPr>
        <p:spPr>
          <a:xfrm>
            <a:off x="609600" y="4343400"/>
            <a:ext cx="5943600" cy="4114800"/>
          </a:xfrm>
          <a:noFill/>
          <a:ln/>
        </p:spPr>
        <p:txBody>
          <a:bodyPr/>
          <a:lstStyle/>
          <a:p>
            <a:pPr>
              <a:spcBef>
                <a:spcPct val="0"/>
              </a:spcBef>
            </a:pPr>
            <a:r>
              <a:rPr lang="en-US" sz="1400" smtClean="0">
                <a:latin typeface="Arial" pitchFamily="34" charset="0"/>
                <a:ea typeface="ＭＳ Ｐゴシック" pitchFamily="-106" charset="-128"/>
                <a:cs typeface="Arial" pitchFamily="34" charset="0"/>
              </a:rPr>
              <a:t>Spiders are mostly beneficial predators of insects and other arthropods. Most cannot harm people. Spiders that might injure people (such as black widows) spend most of their time hidden. Most spiders seen in the open during daylight are unlikely to bite people.</a:t>
            </a:r>
          </a:p>
          <a:p>
            <a:pPr>
              <a:spcBef>
                <a:spcPct val="0"/>
              </a:spcBef>
            </a:pPr>
            <a:r>
              <a:rPr lang="en-US" sz="1400" smtClean="0">
                <a:latin typeface="Arial" pitchFamily="34" charset="0"/>
                <a:ea typeface="ＭＳ Ｐゴシック" pitchFamily="-106" charset="-128"/>
                <a:cs typeface="Arial" pitchFamily="34" charset="0"/>
              </a:rPr>
              <a:t>	</a:t>
            </a:r>
          </a:p>
          <a:p>
            <a:pPr>
              <a:spcBef>
                <a:spcPct val="0"/>
              </a:spcBef>
            </a:pPr>
            <a:r>
              <a:rPr lang="en-US" sz="1400" smtClean="0">
                <a:latin typeface="Arial" pitchFamily="34" charset="0"/>
                <a:ea typeface="ＭＳ Ｐゴシック" pitchFamily="-106" charset="-128"/>
                <a:cs typeface="Arial" pitchFamily="34" charset="0"/>
              </a:rPr>
              <a:t>Spiders are not insects. Spiders have 8 legs and 2 body parts--a head region (cephalothorax) and abdomen. Common spiders can be identified to family by body shape, web type, hunting or other behavior, and the arrangement and relative size of their (usually 8) eyes.</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r>
              <a:rPr lang="en-US" sz="1400" smtClean="0">
                <a:latin typeface="Arial" pitchFamily="34" charset="0"/>
                <a:ea typeface="ＭＳ Ｐゴシック" pitchFamily="-106" charset="-128"/>
                <a:cs typeface="Arial" pitchFamily="34" charset="0"/>
              </a:rPr>
              <a:t>Some spiders spin webs but others such as the crab spider at left hunt without webs.</a:t>
            </a:r>
          </a:p>
          <a:p>
            <a:pPr>
              <a:spcBef>
                <a:spcPct val="0"/>
              </a:spcBef>
            </a:pPr>
            <a:endParaRPr lang="en-US" sz="1400" smtClean="0">
              <a:latin typeface="Arial" pitchFamily="34" charset="0"/>
              <a:ea typeface="ＭＳ Ｐゴシック" pitchFamily="-106" charset="-128"/>
              <a:cs typeface="Arial" pitchFamily="34" charset="0"/>
            </a:endParaRPr>
          </a:p>
          <a:p>
            <a:pPr>
              <a:spcBef>
                <a:spcPct val="0"/>
              </a:spcBef>
            </a:pPr>
            <a:r>
              <a:rPr lang="en-US" sz="1400" b="1" smtClean="0">
                <a:latin typeface="Arial" pitchFamily="34" charset="0"/>
                <a:ea typeface="ＭＳ Ｐゴシック" pitchFamily="-106" charset="-128"/>
                <a:cs typeface="Arial" pitchFamily="34" charset="0"/>
              </a:rPr>
              <a:t>Photos</a:t>
            </a:r>
            <a:r>
              <a:rPr lang="en-US" sz="1400" smtClean="0">
                <a:latin typeface="Arial" pitchFamily="34" charset="0"/>
                <a:ea typeface="ＭＳ Ｐゴシック" pitchFamily="-106" charset="-128"/>
                <a:cs typeface="Arial" pitchFamily="34" charset="0"/>
              </a:rPr>
              <a:t>: Crab spiders are day-active hunters without webs (left); Female western black widow spider upside down in her web (right)</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r>
              <a:rPr lang="en-US" b="1" smtClean="0">
                <a:latin typeface="Arial" pitchFamily="34" charset="0"/>
                <a:ea typeface="ＭＳ Ｐゴシック" pitchFamily="-106" charset="-128"/>
                <a:cs typeface="Arial" pitchFamily="34" charset="0"/>
              </a:rPr>
              <a:t>More information online:</a:t>
            </a:r>
          </a:p>
          <a:p>
            <a:pPr>
              <a:spcBef>
                <a:spcPct val="0"/>
              </a:spcBef>
            </a:pPr>
            <a:r>
              <a:rPr lang="en-US" smtClean="0">
                <a:latin typeface="Arial" pitchFamily="34" charset="0"/>
                <a:ea typeface="ＭＳ Ｐゴシック" pitchFamily="-106" charset="-128"/>
                <a:cs typeface="Arial" pitchFamily="34" charset="0"/>
              </a:rPr>
              <a:t>http://www.ipm.ucdavis.edu/PMG/PESTNOTES/pn7442.html</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endParaRPr lang="es-ES_tradnl" sz="1600" smtClean="0">
              <a:latin typeface="Arial" pitchFamily="34" charset="0"/>
              <a:ea typeface="ＭＳ Ｐゴシック" pitchFamily="-106" charset="-128"/>
              <a:cs typeface="Arial" pitchFamily="34" charset="0"/>
            </a:endParaRPr>
          </a:p>
          <a:p>
            <a:pPr eaLnBrk="1" hangingPunct="1">
              <a:spcBef>
                <a:spcPct val="0"/>
              </a:spcBef>
            </a:pPr>
            <a:endParaRPr lang="es-ES_tradnl" sz="1600" smtClean="0">
              <a:latin typeface="Arial" pitchFamily="34" charset="0"/>
              <a:ea typeface="ＭＳ Ｐゴシック" pitchFamily="-106" charset="-128"/>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xfrm>
            <a:off x="685800" y="4343400"/>
            <a:ext cx="5715000" cy="4114800"/>
          </a:xfrm>
          <a:noFill/>
          <a:ln/>
        </p:spPr>
        <p:txBody>
          <a:bodyPr/>
          <a:lstStyle/>
          <a:p>
            <a:pPr>
              <a:spcBef>
                <a:spcPct val="0"/>
              </a:spcBef>
            </a:pPr>
            <a:r>
              <a:rPr lang="en-US" sz="1600" smtClean="0">
                <a:latin typeface="Arial" pitchFamily="34" charset="0"/>
                <a:ea typeface="ＭＳ Ｐゴシック" pitchFamily="-106" charset="-128"/>
                <a:cs typeface="Arial" pitchFamily="34" charset="0"/>
              </a:rPr>
              <a:t>Mites are related to spiders. Some mites are pests, but </a:t>
            </a:r>
            <a:r>
              <a:rPr lang="en-US" sz="1600" b="1" smtClean="0">
                <a:latin typeface="Arial" pitchFamily="34" charset="0"/>
                <a:ea typeface="ＭＳ Ｐゴシック" pitchFamily="-106" charset="-128"/>
                <a:cs typeface="Arial" pitchFamily="34" charset="0"/>
              </a:rPr>
              <a:t>predatory mites (such as those in the family Phytoseiidae)</a:t>
            </a:r>
            <a:r>
              <a:rPr lang="en-US" sz="1600" smtClean="0">
                <a:latin typeface="Arial" pitchFamily="34" charset="0"/>
                <a:ea typeface="ＭＳ Ｐゴシック" pitchFamily="-106" charset="-128"/>
                <a:cs typeface="Arial" pitchFamily="34" charset="0"/>
              </a:rPr>
              <a:t> eat pest mites and insects such as scales, thrips, and whitefly nymphs and insect eggs.  Phytoseiid mites hatch from an oblong egg, then develop through 3 nymphal stages before becoming adults.</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r>
              <a:rPr lang="en-US" sz="1600" smtClean="0">
                <a:latin typeface="Arial" pitchFamily="34" charset="0"/>
                <a:ea typeface="ＭＳ Ｐゴシック" pitchFamily="-106" charset="-128"/>
                <a:cs typeface="Arial" pitchFamily="34" charset="0"/>
              </a:rPr>
              <a:t>Predatory mites are faster moving than pest mites and their eggs are more oval.</a:t>
            </a:r>
          </a:p>
          <a:p>
            <a:pPr>
              <a:spcBef>
                <a:spcPct val="0"/>
              </a:spcBef>
            </a:pPr>
            <a:endParaRPr lang="en-US" sz="1600" smtClean="0">
              <a:latin typeface="Arial" pitchFamily="34" charset="0"/>
              <a:ea typeface="ＭＳ Ｐゴシック" pitchFamily="-106" charset="-128"/>
              <a:cs typeface="Arial" pitchFamily="34" charset="0"/>
            </a:endParaRPr>
          </a:p>
          <a:p>
            <a:pPr>
              <a:spcBef>
                <a:spcPct val="0"/>
              </a:spcBef>
            </a:pPr>
            <a:r>
              <a:rPr lang="en-US" sz="1600" b="1" smtClean="0">
                <a:latin typeface="Arial" pitchFamily="34" charset="0"/>
                <a:ea typeface="ＭＳ Ｐゴシック" pitchFamily="-106" charset="-128"/>
                <a:cs typeface="Arial" pitchFamily="34" charset="0"/>
              </a:rPr>
              <a:t>Photos: </a:t>
            </a:r>
            <a:r>
              <a:rPr lang="en-US" sz="1600" smtClean="0">
                <a:latin typeface="Arial" pitchFamily="34" charset="0"/>
                <a:ea typeface="ＭＳ Ｐゴシック" pitchFamily="-106" charset="-128"/>
                <a:cs typeface="Arial" pitchFamily="34" charset="0"/>
              </a:rPr>
              <a:t>Female predatory mite eating red mite (top left); Eggs of predator (oval) and spider mite (round) (bottom left)</a:t>
            </a:r>
            <a:r>
              <a:rPr lang="en-US" sz="1600" i="1" smtClean="0">
                <a:latin typeface="Arial" pitchFamily="34" charset="0"/>
                <a:ea typeface="ＭＳ Ｐゴシック" pitchFamily="-106" charset="-128"/>
                <a:cs typeface="Arial" pitchFamily="34" charset="0"/>
              </a:rPr>
              <a:t>; </a:t>
            </a:r>
            <a:r>
              <a:rPr lang="en-US" sz="1600" smtClean="0">
                <a:latin typeface="Arial" pitchFamily="34" charset="0"/>
                <a:ea typeface="ＭＳ Ｐゴシック" pitchFamily="-106" charset="-128"/>
                <a:cs typeface="Arial" pitchFamily="34" charset="0"/>
              </a:rPr>
              <a:t>Female predatory mite attacking citrus thrips (right)</a:t>
            </a:r>
            <a:endParaRPr lang="en-US" sz="1600" i="1" smtClean="0">
              <a:latin typeface="Arial" pitchFamily="34" charset="0"/>
              <a:ea typeface="ＭＳ Ｐゴシック" pitchFamily="-106" charset="-128"/>
              <a:cs typeface="Arial" pitchFamily="34" charset="0"/>
            </a:endParaRPr>
          </a:p>
          <a:p>
            <a:pPr>
              <a:spcBef>
                <a:spcPct val="0"/>
              </a:spcBef>
            </a:pPr>
            <a:endParaRPr lang="en-US" sz="1600" b="1" smtClean="0">
              <a:latin typeface="Arial" pitchFamily="34" charset="0"/>
              <a:ea typeface="ＭＳ Ｐゴシック" pitchFamily="-106" charset="-128"/>
              <a:cs typeface="Arial" pitchFamily="34" charset="0"/>
            </a:endParaRPr>
          </a:p>
          <a:p>
            <a:pPr>
              <a:spcBef>
                <a:spcPct val="0"/>
              </a:spcBef>
            </a:pPr>
            <a:r>
              <a:rPr lang="en-US" sz="1600" b="1" smtClean="0">
                <a:latin typeface="Arial" pitchFamily="34" charset="0"/>
                <a:ea typeface="ＭＳ Ｐゴシック" pitchFamily="-106" charset="-128"/>
                <a:cs typeface="Arial" pitchFamily="34" charset="0"/>
              </a:rPr>
              <a:t>More information online:  </a:t>
            </a:r>
            <a:r>
              <a:rPr lang="en-US" sz="1600" smtClean="0">
                <a:latin typeface="Arial" pitchFamily="34" charset="0"/>
                <a:ea typeface="ＭＳ Ｐゴシック" pitchFamily="-106" charset="-128"/>
                <a:cs typeface="Arial" pitchFamily="34" charset="0"/>
                <a:hlinkClick r:id="rId3"/>
              </a:rPr>
              <a:t>http://www.ipm.ucdavis.edu/PMG/NE/index.html</a:t>
            </a:r>
            <a:endParaRPr lang="en-US" sz="1600" smtClean="0">
              <a:latin typeface="Arial" pitchFamily="34" charset="0"/>
              <a:ea typeface="ＭＳ Ｐゴシック" pitchFamily="-106" charset="-128"/>
              <a:cs typeface="Arial" pitchFamily="34" charset="0"/>
            </a:endParaRPr>
          </a:p>
          <a:p>
            <a:pPr>
              <a:spcBef>
                <a:spcPct val="0"/>
              </a:spcBef>
            </a:pPr>
            <a:endParaRPr lang="en-US" sz="1600" smtClean="0">
              <a:latin typeface="Arial" pitchFamily="34" charset="0"/>
              <a:ea typeface="ＭＳ Ｐゴシック" pitchFamily="-106" charset="-128"/>
              <a:cs typeface="Arial" pitchFamily="34" charset="0"/>
            </a:endParaRPr>
          </a:p>
          <a:p>
            <a:endParaRPr lang="en-US" sz="1600" smtClean="0">
              <a:latin typeface="Arial" pitchFamily="34" charset="0"/>
              <a:ea typeface="ＭＳ Ｐゴシック" pitchFamily="-106" charset="-128"/>
              <a:cs typeface="Arial" pitchFamily="34" charset="0"/>
            </a:endParaRPr>
          </a:p>
          <a:p>
            <a:endParaRPr lang="en-US" sz="1600" smtClean="0">
              <a:latin typeface="Arial" pitchFamily="34" charset="0"/>
              <a:ea typeface="ＭＳ Ｐゴシック" pitchFamily="-106" charset="-128"/>
              <a:cs typeface="Arial" pitchFamily="34" charset="0"/>
            </a:endParaRPr>
          </a:p>
        </p:txBody>
      </p:sp>
      <p:sp>
        <p:nvSpPr>
          <p:cNvPr id="23556" name="Slide Number Placeholder 3"/>
          <p:cNvSpPr>
            <a:spLocks noGrp="1"/>
          </p:cNvSpPr>
          <p:nvPr>
            <p:ph type="sldNum" sz="quarter" idx="5"/>
          </p:nvPr>
        </p:nvSpPr>
        <p:spPr>
          <a:noFill/>
        </p:spPr>
        <p:txBody>
          <a:bodyPr/>
          <a:lstStyle/>
          <a:p>
            <a:fld id="{3CADAD4A-2BC2-48C5-89B4-E687F983FCF5}" type="slidenum">
              <a:rPr lang="en-US"/>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pic>
        <p:nvPicPr>
          <p:cNvPr id="4" name="Picture 7" descr="IPMwht no border 2.pdf"/>
          <p:cNvPicPr>
            <a:picLocks noChangeAspect="1"/>
          </p:cNvPicPr>
          <p:nvPr userDrawn="1"/>
        </p:nvPicPr>
        <p:blipFill>
          <a:blip r:embed="rId2"/>
          <a:srcRect/>
          <a:stretch>
            <a:fillRect/>
          </a:stretch>
        </p:blipFill>
        <p:spPr bwMode="auto">
          <a:xfrm>
            <a:off x="8305800" y="6248400"/>
            <a:ext cx="584200" cy="439738"/>
          </a:xfrm>
          <a:prstGeom prst="rect">
            <a:avLst/>
          </a:prstGeom>
          <a:noFill/>
          <a:ln w="9525">
            <a:noFill/>
            <a:miter lim="800000"/>
            <a:headEnd/>
            <a:tailEnd/>
          </a:ln>
        </p:spPr>
      </p:pic>
      <p:sp>
        <p:nvSpPr>
          <p:cNvPr id="5" name="Footer Placeholder 4"/>
          <p:cNvSpPr txBox="1">
            <a:spLocks/>
          </p:cNvSpPr>
          <p:nvPr userDrawn="1"/>
        </p:nvSpPr>
        <p:spPr bwMode="auto">
          <a:xfrm>
            <a:off x="6324600" y="6400800"/>
            <a:ext cx="1981200" cy="457200"/>
          </a:xfrm>
          <a:prstGeom prst="rect">
            <a:avLst/>
          </a:prstGeom>
          <a:ln>
            <a:miter lim="800000"/>
            <a:headEnd/>
            <a:tailEnd/>
          </a:ln>
        </p:spPr>
        <p:txBody>
          <a:bodyPr/>
          <a:lstStyle/>
          <a:p>
            <a:pPr algn="ctr">
              <a:defRPr/>
            </a:pPr>
            <a:r>
              <a:rPr lang="en-US" sz="1100" dirty="0">
                <a:solidFill>
                  <a:srgbClr val="FFEEB1"/>
                </a:solidFill>
                <a:latin typeface="+mn-lt"/>
                <a:ea typeface="+mn-ea"/>
              </a:rPr>
              <a:t>What is Biological Control?</a:t>
            </a:r>
          </a:p>
        </p:txBody>
      </p:sp>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00200"/>
            <a:ext cx="77724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a:spLocks noGrp="1" noChangeArrowheads="1"/>
          </p:cNvSpPr>
          <p:nvPr>
            <p:ph type="dt" sz="half" idx="10"/>
          </p:nvPr>
        </p:nvSpPr>
        <p:spPr/>
        <p:txBody>
          <a:bodyPr/>
          <a:lstStyle>
            <a:lvl1pPr>
              <a:defRPr/>
            </a:lvl1pPr>
          </a:lstStyle>
          <a:p>
            <a:pPr>
              <a:defRPr/>
            </a:pPr>
            <a:endParaRPr lang="en-US"/>
          </a:p>
        </p:txBody>
      </p:sp>
      <p:sp>
        <p:nvSpPr>
          <p:cNvPr id="7" name="Rectangle 6"/>
          <p:cNvSpPr>
            <a:spLocks noGrp="1" noChangeArrowheads="1"/>
          </p:cNvSpPr>
          <p:nvPr>
            <p:ph type="ftr" sz="quarter" idx="11"/>
          </p:nvPr>
        </p:nvSpPr>
        <p:spPr>
          <a:xfrm>
            <a:off x="3124200" y="6248400"/>
            <a:ext cx="2895600" cy="457200"/>
          </a:xfrm>
          <a:prstGeom prst="rect">
            <a:avLst/>
          </a:prstGeom>
        </p:spPr>
        <p:txBody>
          <a:bodyPr/>
          <a:lstStyle>
            <a:lvl1pPr>
              <a:defRPr>
                <a:latin typeface="Arial" pitchFamily="-106" charset="0"/>
                <a:ea typeface="ＭＳ Ｐゴシック" pitchFamily="-106" charset="-128"/>
                <a:cs typeface="ＭＳ Ｐゴシック" pitchFamily="-106" charset="-128"/>
              </a:defRPr>
            </a:lvl1pPr>
          </a:lstStyle>
          <a:p>
            <a:pPr>
              <a:defRPr/>
            </a:pPr>
            <a:endParaRPr lang="en-US"/>
          </a:p>
        </p:txBody>
      </p:sp>
      <p:sp>
        <p:nvSpPr>
          <p:cNvPr id="8" name="Slide Number Placeholder 7"/>
          <p:cNvSpPr>
            <a:spLocks noGrp="1"/>
          </p:cNvSpPr>
          <p:nvPr>
            <p:ph type="sldNum" sz="quarter" idx="12"/>
          </p:nvPr>
        </p:nvSpPr>
        <p:spPr>
          <a:xfrm>
            <a:off x="152400" y="6324600"/>
            <a:ext cx="2133600" cy="365125"/>
          </a:xfrm>
        </p:spPr>
        <p:txBody>
          <a:bodyPr/>
          <a:lstStyle>
            <a:lvl1pPr>
              <a:defRPr/>
            </a:lvl1pPr>
          </a:lstStyle>
          <a:p>
            <a:fld id="{D0535F34-630F-4297-8E11-D267A95B430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2" name="Picture 2" descr="ANR_HEhorizon_poster9.jpg"/>
          <p:cNvPicPr>
            <a:picLocks noChangeAspect="1"/>
          </p:cNvPicPr>
          <p:nvPr userDrawn="1"/>
        </p:nvPicPr>
        <p:blipFill>
          <a:blip r:embed="rId2"/>
          <a:srcRect l="6000"/>
          <a:stretch>
            <a:fillRect/>
          </a:stretch>
        </p:blipFill>
        <p:spPr bwMode="auto">
          <a:xfrm>
            <a:off x="0" y="0"/>
            <a:ext cx="9144000" cy="68580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9"/>
          <p:cNvSpPr>
            <a:spLocks noGrp="1" noChangeArrowheads="1"/>
          </p:cNvSpPr>
          <p:nvPr>
            <p:ph type="dt" sz="half" idx="2"/>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381000" y="632460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9991D8C3-0BFB-4121-A406-34EFD1DB0D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52" r:id="rId1"/>
    <p:sldLayoutId id="2147484053" r:id="rId2"/>
  </p:sldLayoutIdLst>
  <p:hf hdr="0" ftr="0" dt="0"/>
  <p:txStyles>
    <p:titleStyle>
      <a:lvl1pPr algn="ctr" rtl="0" eaLnBrk="0" fontAlgn="base" hangingPunct="0">
        <a:spcBef>
          <a:spcPct val="0"/>
        </a:spcBef>
        <a:spcAft>
          <a:spcPct val="0"/>
        </a:spcAft>
        <a:defRPr sz="3600">
          <a:solidFill>
            <a:schemeClr val="accent1"/>
          </a:solidFill>
          <a:latin typeface="+mj-lt"/>
          <a:ea typeface="+mj-ea"/>
          <a:cs typeface="+mj-cs"/>
        </a:defRPr>
      </a:lvl1pPr>
      <a:lvl2pPr algn="ctr" rtl="0" eaLnBrk="0" fontAlgn="base" hangingPunct="0">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2pPr>
      <a:lvl3pPr algn="ctr" rtl="0" eaLnBrk="0" fontAlgn="base" hangingPunct="0">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3pPr>
      <a:lvl4pPr algn="ctr" rtl="0" eaLnBrk="0" fontAlgn="base" hangingPunct="0">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4pPr>
      <a:lvl5pPr algn="ctr" rtl="0" eaLnBrk="0" fontAlgn="base" hangingPunct="0">
        <a:spcBef>
          <a:spcPct val="0"/>
        </a:spcBef>
        <a:spcAft>
          <a:spcPct val="0"/>
        </a:spcAft>
        <a:defRPr sz="3600">
          <a:solidFill>
            <a:schemeClr val="accent1"/>
          </a:solidFill>
          <a:latin typeface="Arial" pitchFamily="64" charset="-52"/>
          <a:ea typeface="ＭＳ Ｐゴシック" pitchFamily="64" charset="-128"/>
          <a:cs typeface="ＭＳ Ｐゴシック" pitchFamily="64" charset="-128"/>
        </a:defRPr>
      </a:lvl5pPr>
      <a:lvl6pPr marL="457200" algn="ctr" rtl="0" fontAlgn="base">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6pPr>
      <a:lvl7pPr marL="914400" algn="ctr" rtl="0" fontAlgn="base">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7pPr>
      <a:lvl8pPr marL="1371600" algn="ctr" rtl="0" fontAlgn="base">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8pPr>
      <a:lvl9pPr marL="1828800" algn="ctr" rtl="0" fontAlgn="base">
        <a:spcBef>
          <a:spcPct val="0"/>
        </a:spcBef>
        <a:spcAft>
          <a:spcPct val="0"/>
        </a:spcAft>
        <a:defRPr sz="4400">
          <a:solidFill>
            <a:schemeClr val="accent1"/>
          </a:solidFill>
          <a:latin typeface="Arial" pitchFamily="64" charset="-52"/>
          <a:ea typeface="ＭＳ Ｐゴシック" pitchFamily="64" charset="-128"/>
          <a:cs typeface="ＭＳ Ｐゴシック" pitchFamily="64" charset="-128"/>
        </a:defRPr>
      </a:lvl9pPr>
    </p:titleStyle>
    <p:bodyStyle>
      <a:lvl1pPr marL="342900" indent="-342900" algn="l" rtl="0" eaLnBrk="0" fontAlgn="base" hangingPunct="0">
        <a:spcBef>
          <a:spcPts val="1200"/>
        </a:spcBef>
        <a:spcAft>
          <a:spcPct val="0"/>
        </a:spcAft>
        <a:buChar char="•"/>
        <a:defRPr sz="3200">
          <a:solidFill>
            <a:srgbClr val="FFEEB1"/>
          </a:solidFill>
          <a:latin typeface="+mn-lt"/>
          <a:ea typeface="+mn-ea"/>
          <a:cs typeface="+mn-cs"/>
        </a:defRPr>
      </a:lvl1pPr>
      <a:lvl2pPr marL="742950" indent="-285750" algn="l" rtl="0" eaLnBrk="0" fontAlgn="base" hangingPunct="0">
        <a:spcBef>
          <a:spcPts val="1200"/>
        </a:spcBef>
        <a:spcAft>
          <a:spcPct val="0"/>
        </a:spcAft>
        <a:buChar char="–"/>
        <a:defRPr sz="2800">
          <a:solidFill>
            <a:srgbClr val="FFEEB1"/>
          </a:solidFill>
          <a:latin typeface="+mn-lt"/>
          <a:ea typeface="+mn-ea"/>
        </a:defRPr>
      </a:lvl2pPr>
      <a:lvl3pPr marL="1143000" indent="-228600" algn="l" rtl="0" eaLnBrk="0" fontAlgn="base" hangingPunct="0">
        <a:spcBef>
          <a:spcPts val="1200"/>
        </a:spcBef>
        <a:spcAft>
          <a:spcPct val="0"/>
        </a:spcAft>
        <a:buChar char="•"/>
        <a:defRPr sz="2000">
          <a:solidFill>
            <a:srgbClr val="FFEEB1"/>
          </a:solidFill>
          <a:latin typeface="+mn-lt"/>
          <a:ea typeface="+mn-ea"/>
        </a:defRPr>
      </a:lvl3pPr>
      <a:lvl4pPr marL="1600200" indent="-228600" algn="l" rtl="0" eaLnBrk="0" fontAlgn="base" hangingPunct="0">
        <a:spcBef>
          <a:spcPts val="1200"/>
        </a:spcBef>
        <a:spcAft>
          <a:spcPct val="0"/>
        </a:spcAft>
        <a:buChar char="–"/>
        <a:defRPr sz="2000">
          <a:solidFill>
            <a:srgbClr val="FFEEB1"/>
          </a:solidFill>
          <a:latin typeface="+mn-lt"/>
          <a:ea typeface="+mn-ea"/>
        </a:defRPr>
      </a:lvl4pPr>
      <a:lvl5pPr marL="2057400" indent="-228600" algn="l" rtl="0" eaLnBrk="0" fontAlgn="base" hangingPunct="0">
        <a:spcBef>
          <a:spcPts val="1200"/>
        </a:spcBef>
        <a:spcAft>
          <a:spcPct val="0"/>
        </a:spcAft>
        <a:buChar char="»"/>
        <a:defRPr sz="2000">
          <a:solidFill>
            <a:srgbClr val="FFEEB1"/>
          </a:solidFill>
          <a:latin typeface="+mn-lt"/>
          <a:ea typeface="+mn-ea"/>
        </a:defRPr>
      </a:lvl5pPr>
      <a:lvl6pPr marL="2514600" indent="-228600" algn="l" rtl="0" fontAlgn="base">
        <a:spcBef>
          <a:spcPct val="20000"/>
        </a:spcBef>
        <a:spcAft>
          <a:spcPct val="20000"/>
        </a:spcAft>
        <a:buChar char="»"/>
        <a:defRPr sz="2000">
          <a:solidFill>
            <a:srgbClr val="FFEEB1"/>
          </a:solidFill>
          <a:latin typeface="+mn-lt"/>
          <a:ea typeface="+mn-ea"/>
        </a:defRPr>
      </a:lvl6pPr>
      <a:lvl7pPr marL="2971800" indent="-228600" algn="l" rtl="0" fontAlgn="base">
        <a:spcBef>
          <a:spcPct val="20000"/>
        </a:spcBef>
        <a:spcAft>
          <a:spcPct val="20000"/>
        </a:spcAft>
        <a:buChar char="»"/>
        <a:defRPr sz="2000">
          <a:solidFill>
            <a:srgbClr val="FFEEB1"/>
          </a:solidFill>
          <a:latin typeface="+mn-lt"/>
          <a:ea typeface="+mn-ea"/>
        </a:defRPr>
      </a:lvl7pPr>
      <a:lvl8pPr marL="3429000" indent="-228600" algn="l" rtl="0" fontAlgn="base">
        <a:spcBef>
          <a:spcPct val="20000"/>
        </a:spcBef>
        <a:spcAft>
          <a:spcPct val="20000"/>
        </a:spcAft>
        <a:buChar char="»"/>
        <a:defRPr sz="2000">
          <a:solidFill>
            <a:srgbClr val="FFEEB1"/>
          </a:solidFill>
          <a:latin typeface="+mn-lt"/>
          <a:ea typeface="+mn-ea"/>
        </a:defRPr>
      </a:lvl8pPr>
      <a:lvl9pPr marL="3886200" indent="-228600" algn="l" rtl="0" fontAlgn="base">
        <a:spcBef>
          <a:spcPct val="20000"/>
        </a:spcBef>
        <a:spcAft>
          <a:spcPct val="20000"/>
        </a:spcAft>
        <a:buChar char="»"/>
        <a:defRPr sz="2000">
          <a:solidFill>
            <a:srgbClr val="FFEEB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3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UCIPM_logo_green_leaf"/>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556375" y="5338763"/>
            <a:ext cx="1233488" cy="928687"/>
          </a:xfrm>
          <a:prstGeom prst="rect">
            <a:avLst/>
          </a:prstGeom>
          <a:noFill/>
          <a:ln w="9525">
            <a:noFill/>
            <a:miter lim="800000"/>
            <a:headEnd/>
            <a:tailEnd/>
          </a:ln>
        </p:spPr>
      </p:pic>
      <p:sp>
        <p:nvSpPr>
          <p:cNvPr id="6147" name="TextBox 5"/>
          <p:cNvSpPr txBox="1">
            <a:spLocks noChangeArrowheads="1"/>
          </p:cNvSpPr>
          <p:nvPr/>
        </p:nvSpPr>
        <p:spPr bwMode="auto">
          <a:xfrm>
            <a:off x="0" y="228600"/>
            <a:ext cx="9144000" cy="1600200"/>
          </a:xfrm>
          <a:prstGeom prst="rect">
            <a:avLst/>
          </a:prstGeom>
          <a:solidFill>
            <a:srgbClr val="063D34"/>
          </a:solidFill>
          <a:ln w="9525">
            <a:noFill/>
            <a:miter lim="800000"/>
            <a:headEnd/>
            <a:tailEnd/>
          </a:ln>
        </p:spPr>
        <p:txBody>
          <a:bodyPr>
            <a:spAutoFit/>
          </a:bodyPr>
          <a:lstStyle/>
          <a:p>
            <a:endParaRPr lang="en-US">
              <a:latin typeface="Calibri" pitchFamily="34" charset="0"/>
            </a:endParaRPr>
          </a:p>
        </p:txBody>
      </p:sp>
      <p:pic>
        <p:nvPicPr>
          <p:cNvPr id="6148" name="Picture 34" descr="I-DP-SYRP-LV.002.jpg                                           0003F21ESteve                          BE1EA52B:"/>
          <p:cNvPicPr>
            <a:picLocks noChangeAspect="1" noChangeArrowheads="1"/>
          </p:cNvPicPr>
          <p:nvPr/>
        </p:nvPicPr>
        <p:blipFill>
          <a:blip r:embed="rId4"/>
          <a:srcRect/>
          <a:stretch>
            <a:fillRect/>
          </a:stretch>
        </p:blipFill>
        <p:spPr bwMode="auto">
          <a:xfrm>
            <a:off x="2590800" y="1981200"/>
            <a:ext cx="3886200" cy="2573338"/>
          </a:xfrm>
          <a:prstGeom prst="rect">
            <a:avLst/>
          </a:prstGeom>
          <a:noFill/>
          <a:ln w="9525">
            <a:solidFill>
              <a:srgbClr val="BBE0E3"/>
            </a:solidFill>
            <a:miter lim="800000"/>
            <a:headEnd/>
            <a:tailEnd/>
          </a:ln>
        </p:spPr>
      </p:pic>
      <p:sp>
        <p:nvSpPr>
          <p:cNvPr id="4" name="Rectangle 2"/>
          <p:cNvSpPr txBox="1">
            <a:spLocks noChangeArrowheads="1"/>
          </p:cNvSpPr>
          <p:nvPr/>
        </p:nvSpPr>
        <p:spPr bwMode="auto">
          <a:xfrm>
            <a:off x="0" y="454025"/>
            <a:ext cx="9220200" cy="1143000"/>
          </a:xfrm>
          <a:prstGeom prst="rect">
            <a:avLst/>
          </a:prstGeom>
          <a:noFill/>
          <a:ln w="9525">
            <a:noFill/>
            <a:miter lim="800000"/>
            <a:headEnd/>
            <a:tailEnd/>
          </a:ln>
        </p:spPr>
        <p:txBody>
          <a:bodyPr anchor="ctr"/>
          <a:lstStyle/>
          <a:p>
            <a:pPr algn="ctr" fontAlgn="auto">
              <a:spcBef>
                <a:spcPts val="0"/>
              </a:spcBef>
              <a:spcAft>
                <a:spcPts val="0"/>
              </a:spcAft>
              <a:defRPr/>
            </a:pPr>
            <a:r>
              <a:rPr lang="en-US" sz="4400" kern="0" dirty="0">
                <a:solidFill>
                  <a:srgbClr val="FFEDB1"/>
                </a:solidFill>
                <a:latin typeface="+mj-lt"/>
                <a:ea typeface="+mj-ea"/>
                <a:cs typeface="+mj-cs"/>
              </a:rPr>
              <a:t>Biological Control </a:t>
            </a:r>
          </a:p>
          <a:p>
            <a:pPr algn="ctr" fontAlgn="auto">
              <a:spcBef>
                <a:spcPts val="0"/>
              </a:spcBef>
              <a:spcAft>
                <a:spcPts val="0"/>
              </a:spcAft>
              <a:defRPr/>
            </a:pPr>
            <a:r>
              <a:rPr lang="en-US" sz="3600" kern="0" dirty="0">
                <a:solidFill>
                  <a:srgbClr val="FFEDB1"/>
                </a:solidFill>
                <a:latin typeface="+mj-lt"/>
                <a:ea typeface="+mj-ea"/>
                <a:cs typeface="+mj-cs"/>
              </a:rPr>
              <a:t>in Gardens and Landscapes</a:t>
            </a:r>
          </a:p>
        </p:txBody>
      </p:sp>
      <p:sp>
        <p:nvSpPr>
          <p:cNvPr id="8" name="Rectangle 7"/>
          <p:cNvSpPr>
            <a:spLocks noChangeArrowheads="1"/>
          </p:cNvSpPr>
          <p:nvPr/>
        </p:nvSpPr>
        <p:spPr bwMode="auto">
          <a:xfrm>
            <a:off x="3517900" y="6229350"/>
            <a:ext cx="2373313" cy="52387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p>
            <a:pPr algn="ctr" fontAlgn="auto">
              <a:spcBef>
                <a:spcPts val="0"/>
              </a:spcBef>
              <a:spcAft>
                <a:spcPts val="0"/>
              </a:spcAft>
              <a:defRPr/>
            </a:pPr>
            <a:r>
              <a:rPr lang="en-US" sz="1400" b="1" dirty="0">
                <a:solidFill>
                  <a:srgbClr val="FFEDB1"/>
                </a:solidFill>
                <a:effectLst>
                  <a:outerShdw blurRad="165100" dist="38100" dir="2700000">
                    <a:srgbClr val="000000">
                      <a:alpha val="81000"/>
                    </a:srgbClr>
                  </a:outerShdw>
                </a:effectLst>
                <a:latin typeface="Calibri" charset="0"/>
                <a:ea typeface="ＭＳ Ｐゴシック" charset="-128"/>
              </a:rPr>
              <a:t>Statewide Integrated Pest Management Program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590800" y="76200"/>
            <a:ext cx="6553200" cy="1143000"/>
          </a:xfrm>
        </p:spPr>
        <p:txBody>
          <a:bodyPr/>
          <a:lstStyle/>
          <a:p>
            <a:r>
              <a:rPr lang="en-US" sz="3200" smtClean="0">
                <a:solidFill>
                  <a:srgbClr val="00FD3F"/>
                </a:solidFill>
              </a:rPr>
              <a:t>Green Lacewings (Chrysopidae)</a:t>
            </a:r>
            <a:br>
              <a:rPr lang="en-US" sz="3200" smtClean="0">
                <a:solidFill>
                  <a:srgbClr val="00FD3F"/>
                </a:solidFill>
              </a:rPr>
            </a:br>
            <a:r>
              <a:rPr lang="en-US" sz="3200" smtClean="0">
                <a:solidFill>
                  <a:srgbClr val="00FD3F"/>
                </a:solidFill>
              </a:rPr>
              <a:t>  </a:t>
            </a:r>
            <a:r>
              <a:rPr lang="en-US" sz="3200" smtClean="0">
                <a:solidFill>
                  <a:srgbClr val="996633"/>
                </a:solidFill>
              </a:rPr>
              <a:t>Brown Lacewings (Hemerobiidae)</a:t>
            </a:r>
          </a:p>
        </p:txBody>
      </p:sp>
      <p:pic>
        <p:nvPicPr>
          <p:cNvPr id="8" name="Picture 7" descr="Picture 23.png"/>
          <p:cNvPicPr>
            <a:picLocks noChangeAspect="1"/>
          </p:cNvPicPr>
          <p:nvPr/>
        </p:nvPicPr>
        <p:blipFill>
          <a:blip r:embed="rId3"/>
          <a:srcRect l="2416"/>
          <a:stretch>
            <a:fillRect/>
          </a:stretch>
        </p:blipFill>
        <p:spPr>
          <a:xfrm>
            <a:off x="228600" y="1219200"/>
            <a:ext cx="2667000" cy="1412875"/>
          </a:xfrm>
          <a:prstGeom prst="rect">
            <a:avLst/>
          </a:prstGeom>
          <a:ln>
            <a:solidFill>
              <a:schemeClr val="bg1">
                <a:lumMod val="10000"/>
                <a:lumOff val="90000"/>
              </a:schemeClr>
            </a:solidFill>
          </a:ln>
        </p:spPr>
      </p:pic>
      <p:pic>
        <p:nvPicPr>
          <p:cNvPr id="9" name="Picture 8" descr="Picture 25.png"/>
          <p:cNvPicPr>
            <a:picLocks noChangeAspect="1"/>
          </p:cNvPicPr>
          <p:nvPr/>
        </p:nvPicPr>
        <p:blipFill>
          <a:blip r:embed="rId4"/>
          <a:stretch>
            <a:fillRect/>
          </a:stretch>
        </p:blipFill>
        <p:spPr>
          <a:xfrm>
            <a:off x="228600" y="2809875"/>
            <a:ext cx="2667000" cy="1609725"/>
          </a:xfrm>
          <a:prstGeom prst="rect">
            <a:avLst/>
          </a:prstGeom>
          <a:ln>
            <a:solidFill>
              <a:schemeClr val="bg1">
                <a:lumMod val="10000"/>
                <a:lumOff val="90000"/>
              </a:schemeClr>
            </a:solidFill>
          </a:ln>
        </p:spPr>
      </p:pic>
      <p:pic>
        <p:nvPicPr>
          <p:cNvPr id="10" name="Picture 9" descr="Picture 27.png"/>
          <p:cNvPicPr>
            <a:picLocks noChangeAspect="1"/>
          </p:cNvPicPr>
          <p:nvPr/>
        </p:nvPicPr>
        <p:blipFill>
          <a:blip r:embed="rId5"/>
          <a:stretch>
            <a:fillRect/>
          </a:stretch>
        </p:blipFill>
        <p:spPr>
          <a:xfrm>
            <a:off x="276225" y="4724400"/>
            <a:ext cx="2730500" cy="1676400"/>
          </a:xfrm>
          <a:prstGeom prst="rect">
            <a:avLst/>
          </a:prstGeom>
          <a:ln>
            <a:solidFill>
              <a:schemeClr val="bg1">
                <a:lumMod val="10000"/>
                <a:lumOff val="90000"/>
              </a:schemeClr>
            </a:solidFill>
          </a:ln>
        </p:spPr>
      </p:pic>
      <p:pic>
        <p:nvPicPr>
          <p:cNvPr id="11" name="Picture 10" descr="Picture 29.png"/>
          <p:cNvPicPr>
            <a:picLocks noChangeAspect="1"/>
          </p:cNvPicPr>
          <p:nvPr/>
        </p:nvPicPr>
        <p:blipFill>
          <a:blip r:embed="rId6"/>
          <a:stretch>
            <a:fillRect/>
          </a:stretch>
        </p:blipFill>
        <p:spPr>
          <a:xfrm>
            <a:off x="3276600" y="2895600"/>
            <a:ext cx="2362200" cy="1298575"/>
          </a:xfrm>
          <a:prstGeom prst="rect">
            <a:avLst/>
          </a:prstGeom>
          <a:ln>
            <a:solidFill>
              <a:schemeClr val="bg1">
                <a:lumMod val="10000"/>
                <a:lumOff val="90000"/>
              </a:schemeClr>
            </a:solidFill>
          </a:ln>
        </p:spPr>
      </p:pic>
      <p:pic>
        <p:nvPicPr>
          <p:cNvPr id="12" name="Picture 11" descr="Picture 31.png"/>
          <p:cNvPicPr>
            <a:picLocks noChangeAspect="1"/>
          </p:cNvPicPr>
          <p:nvPr/>
        </p:nvPicPr>
        <p:blipFill>
          <a:blip r:embed="rId7"/>
          <a:stretch>
            <a:fillRect/>
          </a:stretch>
        </p:blipFill>
        <p:spPr>
          <a:xfrm>
            <a:off x="3200400" y="4724400"/>
            <a:ext cx="2528888" cy="1676400"/>
          </a:xfrm>
          <a:prstGeom prst="rect">
            <a:avLst/>
          </a:prstGeom>
          <a:ln>
            <a:solidFill>
              <a:schemeClr val="bg1">
                <a:lumMod val="10000"/>
                <a:lumOff val="90000"/>
              </a:schemeClr>
            </a:solidFill>
          </a:ln>
        </p:spPr>
      </p:pic>
      <p:pic>
        <p:nvPicPr>
          <p:cNvPr id="13" name="Picture 12" descr="Picture 32.png"/>
          <p:cNvPicPr>
            <a:picLocks noChangeAspect="1"/>
          </p:cNvPicPr>
          <p:nvPr/>
        </p:nvPicPr>
        <p:blipFill>
          <a:blip r:embed="rId8"/>
          <a:stretch>
            <a:fillRect/>
          </a:stretch>
        </p:blipFill>
        <p:spPr>
          <a:xfrm>
            <a:off x="3276600" y="1371600"/>
            <a:ext cx="2362200" cy="1273175"/>
          </a:xfrm>
          <a:prstGeom prst="rect">
            <a:avLst/>
          </a:prstGeom>
          <a:ln>
            <a:solidFill>
              <a:schemeClr val="bg1">
                <a:lumMod val="10000"/>
                <a:lumOff val="90000"/>
              </a:schemeClr>
            </a:solidFill>
          </a:ln>
        </p:spPr>
      </p:pic>
      <p:sp>
        <p:nvSpPr>
          <p:cNvPr id="24585" name="Rectangle 7"/>
          <p:cNvSpPr>
            <a:spLocks noGrp="1" noChangeArrowheads="1"/>
          </p:cNvSpPr>
          <p:nvPr>
            <p:ph type="body" sz="half" idx="4294967295"/>
          </p:nvPr>
        </p:nvSpPr>
        <p:spPr>
          <a:xfrm>
            <a:off x="5715000" y="1371600"/>
            <a:ext cx="3124200" cy="4800600"/>
          </a:xfrm>
        </p:spPr>
        <p:txBody>
          <a:bodyPr/>
          <a:lstStyle/>
          <a:p>
            <a:pPr marL="0" indent="3175" eaLnBrk="1" hangingPunct="1">
              <a:buFontTx/>
              <a:buNone/>
            </a:pPr>
            <a:r>
              <a:rPr lang="en-US" sz="2800" smtClean="0"/>
              <a:t>Larvae feed on mites and insects:</a:t>
            </a:r>
          </a:p>
          <a:p>
            <a:pPr marL="511175" lvl="1" eaLnBrk="1" hangingPunct="1">
              <a:buFont typeface="Times" pitchFamily="-106" charset="0"/>
              <a:buChar char="•"/>
            </a:pPr>
            <a:r>
              <a:rPr lang="en-US" smtClean="0"/>
              <a:t>aphids</a:t>
            </a:r>
          </a:p>
          <a:p>
            <a:pPr marL="511175" lvl="1" eaLnBrk="1" hangingPunct="1">
              <a:buFont typeface="Times" pitchFamily="-106" charset="0"/>
              <a:buChar char="•"/>
            </a:pPr>
            <a:r>
              <a:rPr lang="en-US" smtClean="0"/>
              <a:t>caterpillars</a:t>
            </a:r>
          </a:p>
          <a:p>
            <a:pPr marL="511175" lvl="1" eaLnBrk="1" hangingPunct="1">
              <a:buFont typeface="Times" pitchFamily="-106" charset="0"/>
              <a:buChar char="•"/>
            </a:pPr>
            <a:r>
              <a:rPr lang="en-US" smtClean="0"/>
              <a:t>mealybugs</a:t>
            </a:r>
          </a:p>
          <a:p>
            <a:pPr marL="511175" lvl="1" eaLnBrk="1" hangingPunct="1">
              <a:buFont typeface="Times" pitchFamily="-106" charset="0"/>
              <a:buChar char="•"/>
            </a:pPr>
            <a:r>
              <a:rPr lang="en-US" smtClean="0"/>
              <a:t>psyllids</a:t>
            </a:r>
          </a:p>
          <a:p>
            <a:pPr marL="511175" lvl="1" eaLnBrk="1" hangingPunct="1">
              <a:buFont typeface="Times" pitchFamily="-106" charset="0"/>
              <a:buChar char="•"/>
            </a:pPr>
            <a:r>
              <a:rPr lang="en-US" smtClean="0"/>
              <a:t>scales</a:t>
            </a:r>
          </a:p>
          <a:p>
            <a:pPr marL="511175" lvl="1" eaLnBrk="1" hangingPunct="1">
              <a:buFont typeface="Times" pitchFamily="-106" charset="0"/>
              <a:buChar char="•"/>
            </a:pPr>
            <a:r>
              <a:rPr lang="en-US" smtClean="0"/>
              <a:t>whiteflies</a:t>
            </a:r>
            <a:endParaRPr lang="en-US" smtClean="0">
              <a:latin typeface="Times" pitchFamily="-106" charset="0"/>
            </a:endParaRPr>
          </a:p>
        </p:txBody>
      </p:sp>
      <p:sp>
        <p:nvSpPr>
          <p:cNvPr id="24586" name="Text Box 13"/>
          <p:cNvSpPr txBox="1">
            <a:spLocks noChangeArrowheads="1"/>
          </p:cNvSpPr>
          <p:nvPr/>
        </p:nvSpPr>
        <p:spPr bwMode="auto">
          <a:xfrm>
            <a:off x="1828800" y="4114800"/>
            <a:ext cx="1219200" cy="400050"/>
          </a:xfrm>
          <a:prstGeom prst="rect">
            <a:avLst/>
          </a:prstGeom>
          <a:solidFill>
            <a:srgbClr val="00F53B"/>
          </a:solidFill>
          <a:ln w="9525">
            <a:noFill/>
            <a:miter lim="800000"/>
            <a:headEnd/>
            <a:tailEnd/>
          </a:ln>
        </p:spPr>
        <p:txBody>
          <a:bodyPr>
            <a:spAutoFit/>
          </a:bodyPr>
          <a:lstStyle/>
          <a:p>
            <a:pPr algn="ctr"/>
            <a:r>
              <a:rPr lang="en-US" sz="2000">
                <a:solidFill>
                  <a:schemeClr val="tx2"/>
                </a:solidFill>
              </a:rPr>
              <a:t>Adult</a:t>
            </a:r>
            <a:endParaRPr lang="en-US" sz="2000" b="1">
              <a:solidFill>
                <a:schemeClr val="tx2"/>
              </a:solidFill>
            </a:endParaRPr>
          </a:p>
        </p:txBody>
      </p:sp>
      <p:sp>
        <p:nvSpPr>
          <p:cNvPr id="24587" name="Text Box 13"/>
          <p:cNvSpPr txBox="1">
            <a:spLocks noChangeArrowheads="1"/>
          </p:cNvSpPr>
          <p:nvPr/>
        </p:nvSpPr>
        <p:spPr bwMode="auto">
          <a:xfrm>
            <a:off x="152400" y="2286000"/>
            <a:ext cx="1219200" cy="400050"/>
          </a:xfrm>
          <a:prstGeom prst="rect">
            <a:avLst/>
          </a:prstGeom>
          <a:solidFill>
            <a:srgbClr val="996633"/>
          </a:solidFill>
          <a:ln w="9525">
            <a:noFill/>
            <a:miter lim="800000"/>
            <a:headEnd/>
            <a:tailEnd/>
          </a:ln>
        </p:spPr>
        <p:txBody>
          <a:bodyPr>
            <a:spAutoFit/>
          </a:bodyPr>
          <a:lstStyle/>
          <a:p>
            <a:pPr algn="ctr"/>
            <a:r>
              <a:rPr lang="en-US" sz="2000">
                <a:solidFill>
                  <a:schemeClr val="tx2"/>
                </a:solidFill>
              </a:rPr>
              <a:t>Adult</a:t>
            </a:r>
            <a:endParaRPr lang="en-US" sz="2000" b="1">
              <a:solidFill>
                <a:schemeClr val="tx2"/>
              </a:solidFill>
            </a:endParaRPr>
          </a:p>
        </p:txBody>
      </p:sp>
      <p:sp>
        <p:nvSpPr>
          <p:cNvPr id="24588" name="Text Box 13"/>
          <p:cNvSpPr txBox="1">
            <a:spLocks noChangeArrowheads="1"/>
          </p:cNvSpPr>
          <p:nvPr/>
        </p:nvSpPr>
        <p:spPr bwMode="auto">
          <a:xfrm>
            <a:off x="1828800" y="6172200"/>
            <a:ext cx="1143000" cy="400050"/>
          </a:xfrm>
          <a:prstGeom prst="rect">
            <a:avLst/>
          </a:prstGeom>
          <a:solidFill>
            <a:srgbClr val="00F53B"/>
          </a:solidFill>
          <a:ln w="9525">
            <a:noFill/>
            <a:miter lim="800000"/>
            <a:headEnd/>
            <a:tailEnd/>
          </a:ln>
        </p:spPr>
        <p:txBody>
          <a:bodyPr>
            <a:spAutoFit/>
          </a:bodyPr>
          <a:lstStyle/>
          <a:p>
            <a:pPr algn="ctr"/>
            <a:r>
              <a:rPr lang="en-US" sz="2000">
                <a:solidFill>
                  <a:schemeClr val="tx2"/>
                </a:solidFill>
              </a:rPr>
              <a:t>Pupa</a:t>
            </a:r>
            <a:endParaRPr lang="en-US" sz="2000" b="1">
              <a:solidFill>
                <a:schemeClr val="tx2"/>
              </a:solidFill>
            </a:endParaRPr>
          </a:p>
        </p:txBody>
      </p:sp>
      <p:sp>
        <p:nvSpPr>
          <p:cNvPr id="24589" name="Text Box 13"/>
          <p:cNvSpPr txBox="1">
            <a:spLocks noChangeArrowheads="1"/>
          </p:cNvSpPr>
          <p:nvPr/>
        </p:nvSpPr>
        <p:spPr bwMode="auto">
          <a:xfrm>
            <a:off x="4724400" y="4038600"/>
            <a:ext cx="990600" cy="400050"/>
          </a:xfrm>
          <a:prstGeom prst="rect">
            <a:avLst/>
          </a:prstGeom>
          <a:solidFill>
            <a:srgbClr val="00F53B"/>
          </a:solidFill>
          <a:ln w="9525">
            <a:noFill/>
            <a:miter lim="800000"/>
            <a:headEnd/>
            <a:tailEnd/>
          </a:ln>
        </p:spPr>
        <p:txBody>
          <a:bodyPr>
            <a:spAutoFit/>
          </a:bodyPr>
          <a:lstStyle/>
          <a:p>
            <a:pPr algn="ctr"/>
            <a:r>
              <a:rPr lang="en-US" sz="2000">
                <a:solidFill>
                  <a:schemeClr val="tx2"/>
                </a:solidFill>
              </a:rPr>
              <a:t>Eggs</a:t>
            </a:r>
            <a:endParaRPr lang="en-US" sz="2000" b="1">
              <a:solidFill>
                <a:schemeClr val="tx2"/>
              </a:solidFill>
            </a:endParaRPr>
          </a:p>
        </p:txBody>
      </p:sp>
      <p:sp>
        <p:nvSpPr>
          <p:cNvPr id="24590" name="Text Box 13"/>
          <p:cNvSpPr txBox="1">
            <a:spLocks noChangeArrowheads="1"/>
          </p:cNvSpPr>
          <p:nvPr/>
        </p:nvSpPr>
        <p:spPr bwMode="auto">
          <a:xfrm>
            <a:off x="3200400" y="2362200"/>
            <a:ext cx="838200" cy="414338"/>
          </a:xfrm>
          <a:prstGeom prst="rect">
            <a:avLst/>
          </a:prstGeom>
          <a:solidFill>
            <a:srgbClr val="996633"/>
          </a:solidFill>
          <a:ln w="9525">
            <a:noFill/>
            <a:miter lim="800000"/>
            <a:headEnd/>
            <a:tailEnd/>
          </a:ln>
        </p:spPr>
        <p:txBody>
          <a:bodyPr>
            <a:spAutoFit/>
          </a:bodyPr>
          <a:lstStyle/>
          <a:p>
            <a:pPr algn="ctr"/>
            <a:r>
              <a:rPr lang="en-US" sz="2000">
                <a:solidFill>
                  <a:schemeClr val="tx2"/>
                </a:solidFill>
              </a:rPr>
              <a:t>Egg</a:t>
            </a:r>
            <a:endParaRPr lang="en-US" sz="2000" b="1">
              <a:solidFill>
                <a:schemeClr val="tx2"/>
              </a:solidFill>
            </a:endParaRPr>
          </a:p>
        </p:txBody>
      </p:sp>
      <p:sp>
        <p:nvSpPr>
          <p:cNvPr id="24591" name="Text Box 13"/>
          <p:cNvSpPr txBox="1">
            <a:spLocks noChangeArrowheads="1"/>
          </p:cNvSpPr>
          <p:nvPr/>
        </p:nvSpPr>
        <p:spPr bwMode="auto">
          <a:xfrm>
            <a:off x="4572000" y="6172200"/>
            <a:ext cx="1219200" cy="414338"/>
          </a:xfrm>
          <a:prstGeom prst="rect">
            <a:avLst/>
          </a:prstGeom>
          <a:solidFill>
            <a:srgbClr val="00F53B"/>
          </a:solidFill>
          <a:ln w="9525">
            <a:noFill/>
            <a:miter lim="800000"/>
            <a:headEnd/>
            <a:tailEnd/>
          </a:ln>
        </p:spPr>
        <p:txBody>
          <a:bodyPr>
            <a:spAutoFit/>
          </a:bodyPr>
          <a:lstStyle/>
          <a:p>
            <a:pPr algn="ctr"/>
            <a:r>
              <a:rPr lang="en-US" sz="2000">
                <a:solidFill>
                  <a:schemeClr val="tx2"/>
                </a:solidFill>
              </a:rPr>
              <a:t>Larva</a:t>
            </a:r>
            <a:endParaRPr lang="en-US" sz="2000" b="1">
              <a:solidFill>
                <a:schemeClr val="tx2"/>
              </a:solidFill>
            </a:endParaRPr>
          </a:p>
        </p:txBody>
      </p:sp>
      <p:sp>
        <p:nvSpPr>
          <p:cNvPr id="17" name="Slide Number Placeholder 16"/>
          <p:cNvSpPr>
            <a:spLocks noGrp="1"/>
          </p:cNvSpPr>
          <p:nvPr>
            <p:ph type="sldNum" sz="quarter" idx="12"/>
          </p:nvPr>
        </p:nvSpPr>
        <p:spPr/>
        <p:txBody>
          <a:bodyPr/>
          <a:lstStyle/>
          <a:p>
            <a:fld id="{27AECBE7-D40A-4821-92A5-49872983A29A}" type="slidenum">
              <a:rPr lang="en-US"/>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81000" y="76200"/>
            <a:ext cx="3810000" cy="1143000"/>
          </a:xfrm>
        </p:spPr>
        <p:txBody>
          <a:bodyPr/>
          <a:lstStyle/>
          <a:p>
            <a:pPr algn="l"/>
            <a:r>
              <a:rPr lang="en-US" smtClean="0"/>
              <a:t>Predatory Bugs (Heteroptera)</a:t>
            </a:r>
          </a:p>
        </p:txBody>
      </p:sp>
      <p:sp>
        <p:nvSpPr>
          <p:cNvPr id="26627" name="Rectangle 7"/>
          <p:cNvSpPr>
            <a:spLocks noGrp="1" noChangeArrowheads="1"/>
          </p:cNvSpPr>
          <p:nvPr>
            <p:ph type="body" sz="half" idx="4294967295"/>
          </p:nvPr>
        </p:nvSpPr>
        <p:spPr>
          <a:xfrm>
            <a:off x="5029200" y="152400"/>
            <a:ext cx="4114800" cy="6553200"/>
          </a:xfrm>
        </p:spPr>
        <p:txBody>
          <a:bodyPr/>
          <a:lstStyle/>
          <a:p>
            <a:pPr>
              <a:lnSpc>
                <a:spcPct val="90000"/>
              </a:lnSpc>
              <a:spcBef>
                <a:spcPts val="1000"/>
              </a:spcBef>
              <a:spcAft>
                <a:spcPts val="75"/>
              </a:spcAft>
              <a:buFontTx/>
              <a:buNone/>
            </a:pPr>
            <a:r>
              <a:rPr lang="en-US" sz="2700" b="1" smtClean="0"/>
              <a:t>Minute pirate bugs</a:t>
            </a:r>
            <a:r>
              <a:rPr lang="en-US" sz="2700" smtClean="0"/>
              <a:t> (Anthocoridae) prey: </a:t>
            </a:r>
          </a:p>
          <a:p>
            <a:pPr>
              <a:lnSpc>
                <a:spcPct val="90000"/>
              </a:lnSpc>
              <a:spcBef>
                <a:spcPts val="1000"/>
              </a:spcBef>
              <a:spcAft>
                <a:spcPts val="75"/>
              </a:spcAft>
            </a:pPr>
            <a:r>
              <a:rPr lang="en-US" sz="2400" smtClean="0"/>
              <a:t>aphids, mealybugs, mites, psyllids, small caterpillars, scales, thrips, and whiteflies</a:t>
            </a:r>
            <a:endParaRPr lang="en-US" sz="2800" smtClean="0"/>
          </a:p>
          <a:p>
            <a:pPr>
              <a:lnSpc>
                <a:spcPct val="90000"/>
              </a:lnSpc>
              <a:spcBef>
                <a:spcPts val="1000"/>
              </a:spcBef>
              <a:buFontTx/>
              <a:buNone/>
            </a:pPr>
            <a:r>
              <a:rPr lang="en-US" sz="2700" b="1" smtClean="0"/>
              <a:t>Bigeyed bugs </a:t>
            </a:r>
            <a:r>
              <a:rPr lang="en-US" sz="2700" smtClean="0"/>
              <a:t>(Geocorinae) prey: </a:t>
            </a:r>
          </a:p>
          <a:p>
            <a:pPr>
              <a:lnSpc>
                <a:spcPct val="90000"/>
              </a:lnSpc>
              <a:spcBef>
                <a:spcPts val="1000"/>
              </a:spcBef>
              <a:spcAft>
                <a:spcPts val="75"/>
              </a:spcAft>
            </a:pPr>
            <a:r>
              <a:rPr lang="en-US" sz="2400" smtClean="0"/>
              <a:t>other bugs, flea beetles, small caterpillars, and mites </a:t>
            </a:r>
            <a:endParaRPr lang="en-US" sz="2800" smtClean="0"/>
          </a:p>
          <a:p>
            <a:pPr>
              <a:lnSpc>
                <a:spcPct val="90000"/>
              </a:lnSpc>
              <a:spcBef>
                <a:spcPts val="1000"/>
              </a:spcBef>
              <a:spcAft>
                <a:spcPts val="75"/>
              </a:spcAft>
              <a:buFontTx/>
              <a:buNone/>
            </a:pPr>
            <a:r>
              <a:rPr lang="en-US" sz="2700" b="1" smtClean="0"/>
              <a:t>Assassin bugs </a:t>
            </a:r>
            <a:r>
              <a:rPr lang="en-US" sz="2700" smtClean="0"/>
              <a:t>(Reduviidae) stalk:</a:t>
            </a:r>
          </a:p>
          <a:p>
            <a:pPr>
              <a:lnSpc>
                <a:spcPct val="90000"/>
              </a:lnSpc>
              <a:spcBef>
                <a:spcPts val="1000"/>
              </a:spcBef>
              <a:spcAft>
                <a:spcPts val="75"/>
              </a:spcAft>
            </a:pPr>
            <a:r>
              <a:rPr lang="en-US" sz="2400" smtClean="0"/>
              <a:t>caterpillars, leafhoppers,  various small to medium, mobile insects</a:t>
            </a:r>
          </a:p>
        </p:txBody>
      </p:sp>
      <p:pic>
        <p:nvPicPr>
          <p:cNvPr id="9" name="Picture 8" descr="Picture 7.png"/>
          <p:cNvPicPr>
            <a:picLocks noChangeAspect="1"/>
          </p:cNvPicPr>
          <p:nvPr/>
        </p:nvPicPr>
        <p:blipFill>
          <a:blip r:embed="rId3"/>
          <a:stretch>
            <a:fillRect/>
          </a:stretch>
        </p:blipFill>
        <p:spPr>
          <a:xfrm>
            <a:off x="171450" y="1295400"/>
            <a:ext cx="2228850" cy="1447800"/>
          </a:xfrm>
          <a:prstGeom prst="rect">
            <a:avLst/>
          </a:prstGeom>
          <a:ln>
            <a:solidFill>
              <a:schemeClr val="bg1">
                <a:lumMod val="10000"/>
                <a:lumOff val="90000"/>
              </a:schemeClr>
            </a:solidFill>
          </a:ln>
        </p:spPr>
      </p:pic>
      <p:pic>
        <p:nvPicPr>
          <p:cNvPr id="10" name="Picture 9" descr="Picture 8.png"/>
          <p:cNvPicPr>
            <a:picLocks noChangeAspect="1"/>
          </p:cNvPicPr>
          <p:nvPr/>
        </p:nvPicPr>
        <p:blipFill>
          <a:blip r:embed="rId4"/>
          <a:stretch>
            <a:fillRect/>
          </a:stretch>
        </p:blipFill>
        <p:spPr>
          <a:xfrm>
            <a:off x="147638" y="3170238"/>
            <a:ext cx="2276475" cy="1401762"/>
          </a:xfrm>
          <a:prstGeom prst="rect">
            <a:avLst/>
          </a:prstGeom>
          <a:ln>
            <a:solidFill>
              <a:schemeClr val="bg1">
                <a:lumMod val="10000"/>
                <a:lumOff val="90000"/>
              </a:schemeClr>
            </a:solidFill>
          </a:ln>
        </p:spPr>
      </p:pic>
      <p:pic>
        <p:nvPicPr>
          <p:cNvPr id="12" name="Picture 11" descr="Picture 11.png"/>
          <p:cNvPicPr>
            <a:picLocks noChangeAspect="1"/>
          </p:cNvPicPr>
          <p:nvPr/>
        </p:nvPicPr>
        <p:blipFill>
          <a:blip r:embed="rId5"/>
          <a:stretch>
            <a:fillRect/>
          </a:stretch>
        </p:blipFill>
        <p:spPr>
          <a:xfrm>
            <a:off x="2581275" y="4927600"/>
            <a:ext cx="2368550" cy="1549400"/>
          </a:xfrm>
          <a:prstGeom prst="rect">
            <a:avLst/>
          </a:prstGeom>
          <a:ln>
            <a:solidFill>
              <a:schemeClr val="bg1">
                <a:lumMod val="10000"/>
                <a:lumOff val="90000"/>
              </a:schemeClr>
            </a:solidFill>
          </a:ln>
        </p:spPr>
      </p:pic>
      <p:pic>
        <p:nvPicPr>
          <p:cNvPr id="13" name="Picture 12" descr="Picture 13.png"/>
          <p:cNvPicPr>
            <a:picLocks noChangeAspect="1"/>
          </p:cNvPicPr>
          <p:nvPr/>
        </p:nvPicPr>
        <p:blipFill>
          <a:blip r:embed="rId6"/>
          <a:stretch>
            <a:fillRect/>
          </a:stretch>
        </p:blipFill>
        <p:spPr>
          <a:xfrm>
            <a:off x="142875" y="4933950"/>
            <a:ext cx="2286000" cy="1538288"/>
          </a:xfrm>
          <a:prstGeom prst="rect">
            <a:avLst/>
          </a:prstGeom>
          <a:ln>
            <a:solidFill>
              <a:schemeClr val="bg1">
                <a:lumMod val="10000"/>
                <a:lumOff val="90000"/>
              </a:schemeClr>
            </a:solidFill>
          </a:ln>
        </p:spPr>
      </p:pic>
      <p:pic>
        <p:nvPicPr>
          <p:cNvPr id="14" name="Picture 13" descr="Picture 14.png"/>
          <p:cNvPicPr>
            <a:picLocks noChangeAspect="1"/>
          </p:cNvPicPr>
          <p:nvPr/>
        </p:nvPicPr>
        <p:blipFill>
          <a:blip r:embed="rId7"/>
          <a:stretch>
            <a:fillRect/>
          </a:stretch>
        </p:blipFill>
        <p:spPr>
          <a:xfrm>
            <a:off x="2527300" y="1295400"/>
            <a:ext cx="2381250" cy="1550988"/>
          </a:xfrm>
          <a:prstGeom prst="rect">
            <a:avLst/>
          </a:prstGeom>
          <a:ln>
            <a:solidFill>
              <a:schemeClr val="bg1">
                <a:lumMod val="10000"/>
                <a:lumOff val="90000"/>
              </a:schemeClr>
            </a:solidFill>
          </a:ln>
        </p:spPr>
      </p:pic>
      <p:pic>
        <p:nvPicPr>
          <p:cNvPr id="15" name="Picture 14" descr="Picture 16.png"/>
          <p:cNvPicPr>
            <a:picLocks noChangeAspect="1"/>
          </p:cNvPicPr>
          <p:nvPr/>
        </p:nvPicPr>
        <p:blipFill>
          <a:blip r:embed="rId8"/>
          <a:stretch>
            <a:fillRect/>
          </a:stretch>
        </p:blipFill>
        <p:spPr>
          <a:xfrm>
            <a:off x="2571750" y="3171825"/>
            <a:ext cx="2381250" cy="1400175"/>
          </a:xfrm>
          <a:prstGeom prst="rect">
            <a:avLst/>
          </a:prstGeom>
          <a:ln>
            <a:solidFill>
              <a:schemeClr val="bg1">
                <a:lumMod val="10000"/>
                <a:lumOff val="90000"/>
              </a:schemeClr>
            </a:solidFill>
          </a:ln>
        </p:spPr>
      </p:pic>
      <p:sp>
        <p:nvSpPr>
          <p:cNvPr id="26634" name="Text Box 13"/>
          <p:cNvSpPr txBox="1">
            <a:spLocks noChangeArrowheads="1"/>
          </p:cNvSpPr>
          <p:nvPr/>
        </p:nvSpPr>
        <p:spPr bwMode="auto">
          <a:xfrm>
            <a:off x="76200" y="2667000"/>
            <a:ext cx="48768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(Nymph)     Minute pirate bug     (Adult)</a:t>
            </a:r>
            <a:endParaRPr lang="en-US" sz="2000" b="1">
              <a:solidFill>
                <a:schemeClr val="tx2"/>
              </a:solidFill>
            </a:endParaRPr>
          </a:p>
        </p:txBody>
      </p:sp>
      <p:sp>
        <p:nvSpPr>
          <p:cNvPr id="26635" name="Text Box 13"/>
          <p:cNvSpPr txBox="1">
            <a:spLocks noChangeArrowheads="1"/>
          </p:cNvSpPr>
          <p:nvPr/>
        </p:nvSpPr>
        <p:spPr bwMode="auto">
          <a:xfrm>
            <a:off x="76200" y="4400550"/>
            <a:ext cx="48768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(Nymph)       Bigeyed bug       (Adult)</a:t>
            </a:r>
            <a:endParaRPr lang="en-US" sz="2000" b="1">
              <a:solidFill>
                <a:schemeClr val="tx2"/>
              </a:solidFill>
            </a:endParaRPr>
          </a:p>
        </p:txBody>
      </p:sp>
      <p:sp>
        <p:nvSpPr>
          <p:cNvPr id="26636" name="Text Box 13"/>
          <p:cNvSpPr txBox="1">
            <a:spLocks noChangeArrowheads="1"/>
          </p:cNvSpPr>
          <p:nvPr/>
        </p:nvSpPr>
        <p:spPr bwMode="auto">
          <a:xfrm>
            <a:off x="76200" y="6324600"/>
            <a:ext cx="48768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(Nymph)       Assassin bug       (Adult)</a:t>
            </a:r>
            <a:endParaRPr lang="en-US" sz="2000" b="1">
              <a:solidFill>
                <a:schemeClr val="tx2"/>
              </a:solidFill>
            </a:endParaRPr>
          </a:p>
        </p:txBody>
      </p:sp>
      <p:sp>
        <p:nvSpPr>
          <p:cNvPr id="16" name="Slide Number Placeholder 15"/>
          <p:cNvSpPr>
            <a:spLocks noGrp="1"/>
          </p:cNvSpPr>
          <p:nvPr>
            <p:ph type="sldNum" sz="quarter" idx="12"/>
          </p:nvPr>
        </p:nvSpPr>
        <p:spPr/>
        <p:txBody>
          <a:bodyPr/>
          <a:lstStyle/>
          <a:p>
            <a:fld id="{73826A75-3115-432A-94C8-76BC6076367E}" type="slidenum">
              <a:rPr lang="en-US"/>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304800" y="76200"/>
            <a:ext cx="8534400" cy="1143000"/>
          </a:xfrm>
        </p:spPr>
        <p:txBody>
          <a:bodyPr/>
          <a:lstStyle/>
          <a:p>
            <a:pPr eaLnBrk="1" hangingPunct="1"/>
            <a:r>
              <a:rPr lang="en-US" smtClean="0"/>
              <a:t>Lady Beetles (Coccinellidae)</a:t>
            </a:r>
          </a:p>
        </p:txBody>
      </p:sp>
      <p:sp>
        <p:nvSpPr>
          <p:cNvPr id="28675" name="Rectangle 7"/>
          <p:cNvSpPr>
            <a:spLocks noGrp="1" noChangeArrowheads="1"/>
          </p:cNvSpPr>
          <p:nvPr>
            <p:ph type="body" sz="half" idx="4294967295"/>
          </p:nvPr>
        </p:nvSpPr>
        <p:spPr>
          <a:xfrm>
            <a:off x="6096000" y="1676400"/>
            <a:ext cx="2743200" cy="4343400"/>
          </a:xfrm>
        </p:spPr>
        <p:txBody>
          <a:bodyPr/>
          <a:lstStyle/>
          <a:p>
            <a:pPr>
              <a:buFont typeface="Times" pitchFamily="-106" charset="0"/>
              <a:buChar char="•"/>
            </a:pPr>
            <a:r>
              <a:rPr lang="en-US" sz="2800" smtClean="0"/>
              <a:t>The most effective predators specialize on certain prey</a:t>
            </a:r>
          </a:p>
          <a:p>
            <a:pPr>
              <a:buFont typeface="Times" pitchFamily="-106" charset="0"/>
              <a:buChar char="•"/>
            </a:pPr>
            <a:r>
              <a:rPr lang="en-US" sz="2800" smtClean="0"/>
              <a:t>Convergent lady beetles mostly eat aphids</a:t>
            </a:r>
          </a:p>
        </p:txBody>
      </p:sp>
      <p:pic>
        <p:nvPicPr>
          <p:cNvPr id="8" name="Picture 7" descr="Picture 3.png"/>
          <p:cNvPicPr>
            <a:picLocks noChangeAspect="1"/>
          </p:cNvPicPr>
          <p:nvPr/>
        </p:nvPicPr>
        <p:blipFill>
          <a:blip r:embed="rId3"/>
          <a:stretch>
            <a:fillRect/>
          </a:stretch>
        </p:blipFill>
        <p:spPr>
          <a:xfrm>
            <a:off x="573088" y="1524000"/>
            <a:ext cx="2524125" cy="2311400"/>
          </a:xfrm>
          <a:prstGeom prst="rect">
            <a:avLst/>
          </a:prstGeom>
          <a:ln>
            <a:solidFill>
              <a:schemeClr val="bg1">
                <a:lumMod val="10000"/>
                <a:lumOff val="90000"/>
              </a:schemeClr>
            </a:solidFill>
          </a:ln>
        </p:spPr>
      </p:pic>
      <p:pic>
        <p:nvPicPr>
          <p:cNvPr id="9" name="Picture 8" descr="Picture 5.png"/>
          <p:cNvPicPr>
            <a:picLocks noChangeAspect="1"/>
          </p:cNvPicPr>
          <p:nvPr/>
        </p:nvPicPr>
        <p:blipFill>
          <a:blip r:embed="rId4"/>
          <a:stretch>
            <a:fillRect/>
          </a:stretch>
        </p:blipFill>
        <p:spPr>
          <a:xfrm>
            <a:off x="577850" y="4489450"/>
            <a:ext cx="2514600" cy="1606550"/>
          </a:xfrm>
          <a:prstGeom prst="rect">
            <a:avLst/>
          </a:prstGeom>
          <a:ln>
            <a:solidFill>
              <a:schemeClr val="bg1">
                <a:lumMod val="10000"/>
                <a:lumOff val="90000"/>
              </a:schemeClr>
            </a:solidFill>
          </a:ln>
        </p:spPr>
      </p:pic>
      <p:pic>
        <p:nvPicPr>
          <p:cNvPr id="11" name="Picture 10" descr="Picture 10.png"/>
          <p:cNvPicPr>
            <a:picLocks noChangeAspect="1"/>
          </p:cNvPicPr>
          <p:nvPr/>
        </p:nvPicPr>
        <p:blipFill>
          <a:blip r:embed="rId5"/>
          <a:stretch>
            <a:fillRect/>
          </a:stretch>
        </p:blipFill>
        <p:spPr>
          <a:xfrm>
            <a:off x="3511550" y="1528763"/>
            <a:ext cx="2438400" cy="2301875"/>
          </a:xfrm>
          <a:prstGeom prst="rect">
            <a:avLst/>
          </a:prstGeom>
          <a:ln>
            <a:solidFill>
              <a:schemeClr val="bg1">
                <a:lumMod val="10000"/>
                <a:lumOff val="90000"/>
              </a:schemeClr>
            </a:solidFill>
          </a:ln>
        </p:spPr>
      </p:pic>
      <p:pic>
        <p:nvPicPr>
          <p:cNvPr id="12" name="Picture 11" descr="Picture 11.png"/>
          <p:cNvPicPr>
            <a:picLocks noChangeAspect="1"/>
          </p:cNvPicPr>
          <p:nvPr/>
        </p:nvPicPr>
        <p:blipFill>
          <a:blip r:embed="rId6"/>
          <a:stretch>
            <a:fillRect/>
          </a:stretch>
        </p:blipFill>
        <p:spPr>
          <a:xfrm>
            <a:off x="3506788" y="4492625"/>
            <a:ext cx="2447925" cy="1600200"/>
          </a:xfrm>
          <a:prstGeom prst="rect">
            <a:avLst/>
          </a:prstGeom>
          <a:ln>
            <a:solidFill>
              <a:schemeClr val="bg1">
                <a:lumMod val="10000"/>
                <a:lumOff val="90000"/>
              </a:schemeClr>
            </a:solidFill>
          </a:ln>
        </p:spPr>
      </p:pic>
      <p:sp>
        <p:nvSpPr>
          <p:cNvPr id="28680" name="Text Box 13"/>
          <p:cNvSpPr txBox="1">
            <a:spLocks noChangeArrowheads="1"/>
          </p:cNvSpPr>
          <p:nvPr/>
        </p:nvSpPr>
        <p:spPr bwMode="auto">
          <a:xfrm>
            <a:off x="381000" y="1295400"/>
            <a:ext cx="1525588" cy="400050"/>
          </a:xfrm>
          <a:prstGeom prst="rect">
            <a:avLst/>
          </a:prstGeom>
          <a:solidFill>
            <a:schemeClr val="accent1"/>
          </a:solidFill>
          <a:ln w="9525">
            <a:noFill/>
            <a:miter lim="800000"/>
            <a:headEnd/>
            <a:tailEnd/>
          </a:ln>
        </p:spPr>
        <p:txBody>
          <a:bodyPr>
            <a:spAutoFit/>
          </a:bodyPr>
          <a:lstStyle/>
          <a:p>
            <a:pPr algn="ctr"/>
            <a:r>
              <a:rPr lang="en-US" sz="2000"/>
              <a:t>Adult</a:t>
            </a:r>
          </a:p>
        </p:txBody>
      </p:sp>
      <p:sp>
        <p:nvSpPr>
          <p:cNvPr id="28681" name="Text Box 13"/>
          <p:cNvSpPr txBox="1">
            <a:spLocks noChangeArrowheads="1"/>
          </p:cNvSpPr>
          <p:nvPr/>
        </p:nvSpPr>
        <p:spPr bwMode="auto">
          <a:xfrm>
            <a:off x="3352800" y="1295400"/>
            <a:ext cx="1525588" cy="400050"/>
          </a:xfrm>
          <a:prstGeom prst="rect">
            <a:avLst/>
          </a:prstGeom>
          <a:solidFill>
            <a:schemeClr val="accent1"/>
          </a:solidFill>
          <a:ln w="9525">
            <a:noFill/>
            <a:miter lim="800000"/>
            <a:headEnd/>
            <a:tailEnd/>
          </a:ln>
        </p:spPr>
        <p:txBody>
          <a:bodyPr>
            <a:spAutoFit/>
          </a:bodyPr>
          <a:lstStyle/>
          <a:p>
            <a:pPr algn="ctr"/>
            <a:r>
              <a:rPr lang="en-US" sz="2000"/>
              <a:t>Larva</a:t>
            </a:r>
          </a:p>
        </p:txBody>
      </p:sp>
      <p:sp>
        <p:nvSpPr>
          <p:cNvPr id="28682" name="Text Box 13"/>
          <p:cNvSpPr txBox="1">
            <a:spLocks noChangeArrowheads="1"/>
          </p:cNvSpPr>
          <p:nvPr/>
        </p:nvSpPr>
        <p:spPr bwMode="auto">
          <a:xfrm>
            <a:off x="381000" y="4191000"/>
            <a:ext cx="1525588" cy="400050"/>
          </a:xfrm>
          <a:prstGeom prst="rect">
            <a:avLst/>
          </a:prstGeom>
          <a:solidFill>
            <a:schemeClr val="accent1"/>
          </a:solidFill>
          <a:ln w="9525">
            <a:noFill/>
            <a:miter lim="800000"/>
            <a:headEnd/>
            <a:tailEnd/>
          </a:ln>
        </p:spPr>
        <p:txBody>
          <a:bodyPr>
            <a:spAutoFit/>
          </a:bodyPr>
          <a:lstStyle/>
          <a:p>
            <a:pPr algn="ctr"/>
            <a:r>
              <a:rPr lang="en-US" sz="2000"/>
              <a:t>Eggs</a:t>
            </a:r>
          </a:p>
        </p:txBody>
      </p:sp>
      <p:sp>
        <p:nvSpPr>
          <p:cNvPr id="28683" name="Text Box 13"/>
          <p:cNvSpPr txBox="1">
            <a:spLocks noChangeArrowheads="1"/>
          </p:cNvSpPr>
          <p:nvPr/>
        </p:nvSpPr>
        <p:spPr bwMode="auto">
          <a:xfrm>
            <a:off x="3352800" y="4191000"/>
            <a:ext cx="1525588" cy="400050"/>
          </a:xfrm>
          <a:prstGeom prst="rect">
            <a:avLst/>
          </a:prstGeom>
          <a:solidFill>
            <a:schemeClr val="accent1"/>
          </a:solidFill>
          <a:ln w="9525">
            <a:noFill/>
            <a:miter lim="800000"/>
            <a:headEnd/>
            <a:tailEnd/>
          </a:ln>
        </p:spPr>
        <p:txBody>
          <a:bodyPr>
            <a:spAutoFit/>
          </a:bodyPr>
          <a:lstStyle/>
          <a:p>
            <a:pPr algn="ctr"/>
            <a:r>
              <a:rPr lang="en-US" sz="2000"/>
              <a:t>Pupa</a:t>
            </a:r>
          </a:p>
        </p:txBody>
      </p:sp>
      <p:sp>
        <p:nvSpPr>
          <p:cNvPr id="13" name="Slide Number Placeholder 12"/>
          <p:cNvSpPr>
            <a:spLocks noGrp="1"/>
          </p:cNvSpPr>
          <p:nvPr>
            <p:ph type="sldNum" sz="quarter" idx="12"/>
          </p:nvPr>
        </p:nvSpPr>
        <p:spPr/>
        <p:txBody>
          <a:bodyPr/>
          <a:lstStyle/>
          <a:p>
            <a:fld id="{4BB757D4-3620-4EEA-8ACF-D2D98086B5F2}" type="slidenum">
              <a:rPr lang="en-US"/>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28600" y="228600"/>
            <a:ext cx="8305800" cy="990600"/>
          </a:xfrm>
        </p:spPr>
        <p:txBody>
          <a:bodyPr/>
          <a:lstStyle/>
          <a:p>
            <a:pPr eaLnBrk="1" hangingPunct="1"/>
            <a:r>
              <a:rPr lang="en-US" smtClean="0"/>
              <a:t>Lady Beetles – Aphid Specialists </a:t>
            </a:r>
            <a:br>
              <a:rPr lang="en-US" smtClean="0"/>
            </a:br>
            <a:r>
              <a:rPr lang="en-US" sz="2800" smtClean="0">
                <a:solidFill>
                  <a:srgbClr val="FFEEB1"/>
                </a:solidFill>
              </a:rPr>
              <a:t>Usually are orangish species</a:t>
            </a:r>
          </a:p>
        </p:txBody>
      </p:sp>
      <p:pic>
        <p:nvPicPr>
          <p:cNvPr id="18" name="Picture 17" descr="Picture 14.png"/>
          <p:cNvPicPr>
            <a:picLocks noChangeAspect="1"/>
          </p:cNvPicPr>
          <p:nvPr/>
        </p:nvPicPr>
        <p:blipFill>
          <a:blip r:embed="rId3">
            <a:lum bright="10000" contrast="4000"/>
          </a:blip>
          <a:stretch>
            <a:fillRect/>
          </a:stretch>
        </p:blipFill>
        <p:spPr>
          <a:xfrm>
            <a:off x="990600" y="1600200"/>
            <a:ext cx="2667000" cy="2273300"/>
          </a:xfrm>
          <a:prstGeom prst="rect">
            <a:avLst/>
          </a:prstGeom>
          <a:ln>
            <a:solidFill>
              <a:schemeClr val="bg1">
                <a:lumMod val="10000"/>
                <a:lumOff val="90000"/>
              </a:schemeClr>
            </a:solidFill>
          </a:ln>
        </p:spPr>
      </p:pic>
      <p:pic>
        <p:nvPicPr>
          <p:cNvPr id="22" name="Picture 21" descr="Picture 23.png"/>
          <p:cNvPicPr>
            <a:picLocks noChangeAspect="1"/>
          </p:cNvPicPr>
          <p:nvPr/>
        </p:nvPicPr>
        <p:blipFill>
          <a:blip r:embed="rId4"/>
          <a:stretch>
            <a:fillRect/>
          </a:stretch>
        </p:blipFill>
        <p:spPr>
          <a:xfrm>
            <a:off x="5184775" y="4267200"/>
            <a:ext cx="2424113" cy="2362200"/>
          </a:xfrm>
          <a:prstGeom prst="rect">
            <a:avLst/>
          </a:prstGeom>
          <a:ln>
            <a:solidFill>
              <a:schemeClr val="bg1">
                <a:lumMod val="10000"/>
                <a:lumOff val="90000"/>
              </a:schemeClr>
            </a:solidFill>
          </a:ln>
        </p:spPr>
      </p:pic>
      <p:pic>
        <p:nvPicPr>
          <p:cNvPr id="25" name="Picture 24" descr="Picture 26.png"/>
          <p:cNvPicPr>
            <a:picLocks noChangeAspect="1"/>
          </p:cNvPicPr>
          <p:nvPr/>
        </p:nvPicPr>
        <p:blipFill>
          <a:blip r:embed="rId5"/>
          <a:stretch>
            <a:fillRect/>
          </a:stretch>
        </p:blipFill>
        <p:spPr>
          <a:xfrm>
            <a:off x="5173663" y="1600200"/>
            <a:ext cx="2446337" cy="2362200"/>
          </a:xfrm>
          <a:prstGeom prst="rect">
            <a:avLst/>
          </a:prstGeom>
          <a:ln>
            <a:solidFill>
              <a:schemeClr val="bg1">
                <a:lumMod val="10000"/>
                <a:lumOff val="90000"/>
              </a:schemeClr>
            </a:solidFill>
          </a:ln>
        </p:spPr>
      </p:pic>
      <p:pic>
        <p:nvPicPr>
          <p:cNvPr id="19" name="Picture 18" descr="Two spotted lady beetle.tif"/>
          <p:cNvPicPr>
            <a:picLocks noChangeAspect="1"/>
          </p:cNvPicPr>
          <p:nvPr/>
        </p:nvPicPr>
        <p:blipFill>
          <a:blip r:embed="rId6"/>
          <a:srcRect t="6115"/>
          <a:stretch>
            <a:fillRect/>
          </a:stretch>
        </p:blipFill>
        <p:spPr>
          <a:xfrm>
            <a:off x="990600" y="4213225"/>
            <a:ext cx="2667000" cy="2339975"/>
          </a:xfrm>
          <a:prstGeom prst="rect">
            <a:avLst/>
          </a:prstGeom>
          <a:ln>
            <a:solidFill>
              <a:schemeClr val="bg1">
                <a:lumMod val="10000"/>
                <a:lumOff val="90000"/>
              </a:schemeClr>
            </a:solidFill>
          </a:ln>
        </p:spPr>
      </p:pic>
      <p:sp>
        <p:nvSpPr>
          <p:cNvPr id="30727" name="Text Box 13"/>
          <p:cNvSpPr txBox="1">
            <a:spLocks noChangeArrowheads="1"/>
          </p:cNvSpPr>
          <p:nvPr/>
        </p:nvSpPr>
        <p:spPr bwMode="auto">
          <a:xfrm>
            <a:off x="838200" y="4019550"/>
            <a:ext cx="2971800" cy="400050"/>
          </a:xfrm>
          <a:prstGeom prst="rect">
            <a:avLst/>
          </a:prstGeom>
          <a:solidFill>
            <a:schemeClr val="accent1"/>
          </a:solidFill>
          <a:ln w="9525">
            <a:noFill/>
            <a:miter lim="800000"/>
            <a:headEnd/>
            <a:tailEnd/>
          </a:ln>
        </p:spPr>
        <p:txBody>
          <a:bodyPr>
            <a:spAutoFit/>
          </a:bodyPr>
          <a:lstStyle/>
          <a:p>
            <a:pPr algn="ctr"/>
            <a:r>
              <a:rPr lang="en-US" sz="2000"/>
              <a:t>Twospotted lady beetle</a:t>
            </a:r>
          </a:p>
        </p:txBody>
      </p:sp>
      <p:sp>
        <p:nvSpPr>
          <p:cNvPr id="30728" name="Text Box 13"/>
          <p:cNvSpPr txBox="1">
            <a:spLocks noChangeArrowheads="1"/>
          </p:cNvSpPr>
          <p:nvPr/>
        </p:nvSpPr>
        <p:spPr bwMode="auto">
          <a:xfrm>
            <a:off x="4876800" y="1295400"/>
            <a:ext cx="3276600" cy="400050"/>
          </a:xfrm>
          <a:prstGeom prst="rect">
            <a:avLst/>
          </a:prstGeom>
          <a:solidFill>
            <a:schemeClr val="accent1"/>
          </a:solidFill>
          <a:ln w="9525">
            <a:noFill/>
            <a:miter lim="800000"/>
            <a:headEnd/>
            <a:tailEnd/>
          </a:ln>
        </p:spPr>
        <p:txBody>
          <a:bodyPr>
            <a:spAutoFit/>
          </a:bodyPr>
          <a:lstStyle/>
          <a:p>
            <a:pPr algn="ctr"/>
            <a:r>
              <a:rPr lang="en-US" sz="2000"/>
              <a:t>Sevenspotted lady beetle</a:t>
            </a:r>
          </a:p>
        </p:txBody>
      </p:sp>
      <p:sp>
        <p:nvSpPr>
          <p:cNvPr id="30729" name="Text Box 13"/>
          <p:cNvSpPr txBox="1">
            <a:spLocks noChangeArrowheads="1"/>
          </p:cNvSpPr>
          <p:nvPr/>
        </p:nvSpPr>
        <p:spPr bwMode="auto">
          <a:xfrm>
            <a:off x="4572000" y="4019550"/>
            <a:ext cx="3886200" cy="400050"/>
          </a:xfrm>
          <a:prstGeom prst="rect">
            <a:avLst/>
          </a:prstGeom>
          <a:solidFill>
            <a:schemeClr val="accent1"/>
          </a:solidFill>
          <a:ln w="9525">
            <a:noFill/>
            <a:miter lim="800000"/>
            <a:headEnd/>
            <a:tailEnd/>
          </a:ln>
        </p:spPr>
        <p:txBody>
          <a:bodyPr>
            <a:spAutoFit/>
          </a:bodyPr>
          <a:lstStyle/>
          <a:p>
            <a:pPr algn="ctr"/>
            <a:r>
              <a:rPr lang="en-US" sz="2000"/>
              <a:t>Western blood-red lady beetle </a:t>
            </a:r>
          </a:p>
        </p:txBody>
      </p:sp>
      <p:sp>
        <p:nvSpPr>
          <p:cNvPr id="30730" name="Text Box 13"/>
          <p:cNvSpPr txBox="1">
            <a:spLocks noChangeArrowheads="1"/>
          </p:cNvSpPr>
          <p:nvPr/>
        </p:nvSpPr>
        <p:spPr bwMode="auto">
          <a:xfrm>
            <a:off x="838200" y="1295400"/>
            <a:ext cx="2971800" cy="400050"/>
          </a:xfrm>
          <a:prstGeom prst="rect">
            <a:avLst/>
          </a:prstGeom>
          <a:solidFill>
            <a:schemeClr val="accent1"/>
          </a:solidFill>
          <a:ln w="9525">
            <a:noFill/>
            <a:miter lim="800000"/>
            <a:headEnd/>
            <a:tailEnd/>
          </a:ln>
        </p:spPr>
        <p:txBody>
          <a:bodyPr>
            <a:spAutoFit/>
          </a:bodyPr>
          <a:lstStyle/>
          <a:p>
            <a:pPr algn="ctr"/>
            <a:r>
              <a:rPr lang="en-US" sz="2000"/>
              <a:t>California lady beetle</a:t>
            </a:r>
          </a:p>
        </p:txBody>
      </p:sp>
      <p:sp>
        <p:nvSpPr>
          <p:cNvPr id="12" name="Slide Number Placeholder 11"/>
          <p:cNvSpPr>
            <a:spLocks noGrp="1"/>
          </p:cNvSpPr>
          <p:nvPr>
            <p:ph type="sldNum" sz="quarter" idx="12"/>
          </p:nvPr>
        </p:nvSpPr>
        <p:spPr/>
        <p:txBody>
          <a:bodyPr/>
          <a:lstStyle/>
          <a:p>
            <a:fld id="{EB854CAA-C6A5-423A-82AA-DA7F7FE0ECA7}" type="slidenum">
              <a:rPr lang="en-US"/>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76200"/>
            <a:ext cx="9144000" cy="1143000"/>
          </a:xfrm>
        </p:spPr>
        <p:txBody>
          <a:bodyPr/>
          <a:lstStyle/>
          <a:p>
            <a:pPr eaLnBrk="1" hangingPunct="1"/>
            <a:r>
              <a:rPr lang="en-US" smtClean="0"/>
              <a:t>Lady Beetles – Specialized Predators </a:t>
            </a:r>
          </a:p>
        </p:txBody>
      </p:sp>
      <p:pic>
        <p:nvPicPr>
          <p:cNvPr id="15" name="Picture 14" descr="Picture 1.png"/>
          <p:cNvPicPr>
            <a:picLocks noChangeAspect="1"/>
          </p:cNvPicPr>
          <p:nvPr/>
        </p:nvPicPr>
        <p:blipFill>
          <a:blip r:embed="rId3"/>
          <a:srcRect r="6141" b="9499"/>
          <a:stretch>
            <a:fillRect/>
          </a:stretch>
        </p:blipFill>
        <p:spPr>
          <a:xfrm>
            <a:off x="533400" y="1295400"/>
            <a:ext cx="3648075" cy="2362200"/>
          </a:xfrm>
          <a:prstGeom prst="rect">
            <a:avLst/>
          </a:prstGeom>
          <a:ln>
            <a:solidFill>
              <a:schemeClr val="bg1">
                <a:lumMod val="10000"/>
                <a:lumOff val="90000"/>
              </a:schemeClr>
            </a:solidFill>
          </a:ln>
        </p:spPr>
      </p:pic>
      <p:sp>
        <p:nvSpPr>
          <p:cNvPr id="11" name="Text Box 22"/>
          <p:cNvSpPr txBox="1">
            <a:spLocks noChangeArrowheads="1"/>
          </p:cNvSpPr>
          <p:nvPr/>
        </p:nvSpPr>
        <p:spPr bwMode="auto">
          <a:xfrm>
            <a:off x="354013" y="990600"/>
            <a:ext cx="4065587" cy="400050"/>
          </a:xfrm>
          <a:prstGeom prst="rect">
            <a:avLst/>
          </a:prstGeom>
          <a:solidFill>
            <a:schemeClr val="bg1">
              <a:lumMod val="10000"/>
              <a:lumOff val="90000"/>
            </a:schemeClr>
          </a:solidFill>
          <a:ln w="9525">
            <a:noFill/>
            <a:miter lim="800000"/>
            <a:headEnd/>
            <a:tailEnd/>
          </a:ln>
        </p:spPr>
        <p:txBody>
          <a:bodyPr>
            <a:spAutoFit/>
          </a:bodyPr>
          <a:lstStyle/>
          <a:p>
            <a:pPr algn="ctr"/>
            <a:r>
              <a:rPr lang="en-US" sz="2000"/>
              <a:t>Mealybug destroyer</a:t>
            </a:r>
            <a:r>
              <a:rPr lang="en-US" sz="2000">
                <a:sym typeface="Wingdings" pitchFamily="2" charset="2"/>
              </a:rPr>
              <a:t>mealybugs</a:t>
            </a:r>
            <a:endParaRPr lang="en-US" sz="2000"/>
          </a:p>
        </p:txBody>
      </p:sp>
      <p:pic>
        <p:nvPicPr>
          <p:cNvPr id="16" name="Picture 15" descr="Picture 2.png"/>
          <p:cNvPicPr>
            <a:picLocks noChangeAspect="1"/>
          </p:cNvPicPr>
          <p:nvPr/>
        </p:nvPicPr>
        <p:blipFill>
          <a:blip r:embed="rId4"/>
          <a:stretch>
            <a:fillRect/>
          </a:stretch>
        </p:blipFill>
        <p:spPr>
          <a:xfrm>
            <a:off x="4800600" y="1219200"/>
            <a:ext cx="3581400" cy="2390775"/>
          </a:xfrm>
          <a:prstGeom prst="rect">
            <a:avLst/>
          </a:prstGeom>
          <a:ln>
            <a:solidFill>
              <a:schemeClr val="bg1">
                <a:lumMod val="10000"/>
                <a:lumOff val="90000"/>
              </a:schemeClr>
            </a:solidFill>
          </a:ln>
        </p:spPr>
      </p:pic>
      <p:sp>
        <p:nvSpPr>
          <p:cNvPr id="13" name="Text Box 22"/>
          <p:cNvSpPr txBox="1">
            <a:spLocks noChangeArrowheads="1"/>
          </p:cNvSpPr>
          <p:nvPr/>
        </p:nvSpPr>
        <p:spPr bwMode="auto">
          <a:xfrm>
            <a:off x="4878388" y="1012825"/>
            <a:ext cx="3581400" cy="400050"/>
          </a:xfrm>
          <a:prstGeom prst="rect">
            <a:avLst/>
          </a:prstGeom>
          <a:solidFill>
            <a:schemeClr val="bg1">
              <a:lumMod val="10000"/>
              <a:lumOff val="90000"/>
            </a:schemeClr>
          </a:solidFill>
          <a:ln w="9525">
            <a:noFill/>
            <a:miter lim="800000"/>
            <a:headEnd/>
            <a:tailEnd/>
          </a:ln>
        </p:spPr>
        <p:txBody>
          <a:bodyPr>
            <a:spAutoFit/>
          </a:bodyPr>
          <a:lstStyle/>
          <a:p>
            <a:pPr algn="ctr"/>
            <a:r>
              <a:rPr lang="en-US" sz="2000"/>
              <a:t>Spider mite destroyer</a:t>
            </a:r>
            <a:r>
              <a:rPr lang="en-US" sz="2000">
                <a:sym typeface="Wingdings" pitchFamily="2" charset="2"/>
              </a:rPr>
              <a:t>mites</a:t>
            </a:r>
            <a:endParaRPr lang="en-US" sz="2000"/>
          </a:p>
        </p:txBody>
      </p:sp>
      <p:pic>
        <p:nvPicPr>
          <p:cNvPr id="17" name="Picture 16" descr="Picture 3.png"/>
          <p:cNvPicPr>
            <a:picLocks noChangeAspect="1"/>
          </p:cNvPicPr>
          <p:nvPr/>
        </p:nvPicPr>
        <p:blipFill>
          <a:blip r:embed="rId5"/>
          <a:srcRect t="4631"/>
          <a:stretch>
            <a:fillRect/>
          </a:stretch>
        </p:blipFill>
        <p:spPr>
          <a:xfrm>
            <a:off x="609600" y="4038600"/>
            <a:ext cx="3581400" cy="2305050"/>
          </a:xfrm>
          <a:prstGeom prst="rect">
            <a:avLst/>
          </a:prstGeom>
          <a:ln>
            <a:solidFill>
              <a:schemeClr val="bg1">
                <a:lumMod val="10000"/>
                <a:lumOff val="90000"/>
              </a:schemeClr>
            </a:solidFill>
          </a:ln>
        </p:spPr>
      </p:pic>
      <p:sp>
        <p:nvSpPr>
          <p:cNvPr id="14" name="Text Box 22"/>
          <p:cNvSpPr txBox="1">
            <a:spLocks noChangeArrowheads="1"/>
          </p:cNvSpPr>
          <p:nvPr/>
        </p:nvSpPr>
        <p:spPr bwMode="auto">
          <a:xfrm>
            <a:off x="381000" y="3810000"/>
            <a:ext cx="2895600" cy="400050"/>
          </a:xfrm>
          <a:prstGeom prst="rect">
            <a:avLst/>
          </a:prstGeom>
          <a:solidFill>
            <a:schemeClr val="bg1">
              <a:lumMod val="10000"/>
              <a:lumOff val="90000"/>
            </a:schemeClr>
          </a:solidFill>
          <a:ln w="9525">
            <a:noFill/>
            <a:miter lim="800000"/>
            <a:headEnd/>
            <a:tailEnd/>
          </a:ln>
        </p:spPr>
        <p:txBody>
          <a:bodyPr>
            <a:spAutoFit/>
          </a:bodyPr>
          <a:lstStyle/>
          <a:p>
            <a:pPr algn="ctr"/>
            <a:r>
              <a:rPr lang="en-US" sz="2000">
                <a:sym typeface="Wingdings" pitchFamily="2" charset="2"/>
              </a:rPr>
              <a:t>Twicestabbedscales</a:t>
            </a:r>
            <a:endParaRPr lang="en-US" sz="2000"/>
          </a:p>
        </p:txBody>
      </p:sp>
      <p:pic>
        <p:nvPicPr>
          <p:cNvPr id="18" name="Picture 17" descr="Picture 4.png"/>
          <p:cNvPicPr>
            <a:picLocks noChangeAspect="1"/>
          </p:cNvPicPr>
          <p:nvPr/>
        </p:nvPicPr>
        <p:blipFill>
          <a:blip r:embed="rId6"/>
          <a:srcRect r="3071" b="6553"/>
          <a:stretch>
            <a:fillRect/>
          </a:stretch>
        </p:blipFill>
        <p:spPr>
          <a:xfrm>
            <a:off x="4800600" y="4038600"/>
            <a:ext cx="3609975" cy="2286000"/>
          </a:xfrm>
          <a:prstGeom prst="rect">
            <a:avLst/>
          </a:prstGeom>
          <a:ln>
            <a:solidFill>
              <a:schemeClr val="bg1">
                <a:lumMod val="10000"/>
                <a:lumOff val="90000"/>
              </a:schemeClr>
            </a:solidFill>
          </a:ln>
        </p:spPr>
      </p:pic>
      <p:sp>
        <p:nvSpPr>
          <p:cNvPr id="12" name="Text Box 22"/>
          <p:cNvSpPr txBox="1">
            <a:spLocks noChangeArrowheads="1"/>
          </p:cNvSpPr>
          <p:nvPr/>
        </p:nvSpPr>
        <p:spPr bwMode="auto">
          <a:xfrm>
            <a:off x="4876800" y="3810000"/>
            <a:ext cx="3810000" cy="400050"/>
          </a:xfrm>
          <a:prstGeom prst="rect">
            <a:avLst/>
          </a:prstGeom>
          <a:solidFill>
            <a:schemeClr val="bg1">
              <a:lumMod val="10000"/>
              <a:lumOff val="90000"/>
            </a:schemeClr>
          </a:solidFill>
          <a:ln w="9525">
            <a:noFill/>
            <a:miter lim="800000"/>
            <a:headEnd/>
            <a:tailEnd/>
          </a:ln>
        </p:spPr>
        <p:txBody>
          <a:bodyPr>
            <a:spAutoFit/>
          </a:bodyPr>
          <a:lstStyle/>
          <a:p>
            <a:pPr algn="ctr"/>
            <a:r>
              <a:rPr lang="en-US" sz="2000"/>
              <a:t>Vedalia</a:t>
            </a:r>
            <a:r>
              <a:rPr lang="en-US" sz="2000">
                <a:sym typeface="Wingdings" pitchFamily="2" charset="2"/>
              </a:rPr>
              <a:t>cottony cushion scale</a:t>
            </a:r>
            <a:endParaRPr lang="en-US" sz="2000"/>
          </a:p>
        </p:txBody>
      </p:sp>
      <p:sp>
        <p:nvSpPr>
          <p:cNvPr id="19" name="Slide Number Placeholder 18"/>
          <p:cNvSpPr>
            <a:spLocks noGrp="1"/>
          </p:cNvSpPr>
          <p:nvPr>
            <p:ph type="sldNum" sz="quarter" idx="12"/>
          </p:nvPr>
        </p:nvSpPr>
        <p:spPr/>
        <p:txBody>
          <a:bodyPr/>
          <a:lstStyle/>
          <a:p>
            <a:fld id="{0C88D14C-DD4A-4386-8FD0-942FA3E8F0FD}" type="slidenum">
              <a:rPr lang="en-US"/>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76200"/>
            <a:ext cx="9144000" cy="1143000"/>
          </a:xfrm>
        </p:spPr>
        <p:txBody>
          <a:bodyPr/>
          <a:lstStyle/>
          <a:p>
            <a:pPr eaLnBrk="1" hangingPunct="1"/>
            <a:r>
              <a:rPr lang="en-US" smtClean="0"/>
              <a:t>Lady Beetles – General Predator Species </a:t>
            </a:r>
          </a:p>
        </p:txBody>
      </p:sp>
      <p:sp>
        <p:nvSpPr>
          <p:cNvPr id="34819" name="Rectangle 7"/>
          <p:cNvSpPr>
            <a:spLocks noGrp="1" noChangeArrowheads="1"/>
          </p:cNvSpPr>
          <p:nvPr>
            <p:ph type="body" sz="half" idx="4294967295"/>
          </p:nvPr>
        </p:nvSpPr>
        <p:spPr>
          <a:xfrm>
            <a:off x="2971800" y="838200"/>
            <a:ext cx="5638800" cy="3886200"/>
          </a:xfrm>
        </p:spPr>
        <p:txBody>
          <a:bodyPr/>
          <a:lstStyle/>
          <a:p>
            <a:pPr>
              <a:buFontTx/>
              <a:buNone/>
            </a:pPr>
            <a:r>
              <a:rPr lang="en-US" sz="2800" smtClean="0"/>
              <a:t>These lady beetles eat:</a:t>
            </a:r>
          </a:p>
          <a:p>
            <a:r>
              <a:rPr lang="en-US" sz="2800" smtClean="0"/>
              <a:t>aphids</a:t>
            </a:r>
          </a:p>
          <a:p>
            <a:r>
              <a:rPr lang="en-US" sz="2800" smtClean="0"/>
              <a:t>mites</a:t>
            </a:r>
          </a:p>
          <a:p>
            <a:r>
              <a:rPr lang="en-US" sz="2800" smtClean="0"/>
              <a:t>psyllids</a:t>
            </a:r>
          </a:p>
          <a:p>
            <a:r>
              <a:rPr lang="en-US" sz="2800" smtClean="0"/>
              <a:t>scales</a:t>
            </a:r>
          </a:p>
          <a:p>
            <a:r>
              <a:rPr lang="en-US" sz="2800" smtClean="0"/>
              <a:t>whiteflies</a:t>
            </a:r>
          </a:p>
          <a:p>
            <a:pPr>
              <a:buFontTx/>
              <a:buNone/>
            </a:pPr>
            <a:endParaRPr lang="en-US" sz="2800" smtClean="0"/>
          </a:p>
        </p:txBody>
      </p:sp>
      <p:pic>
        <p:nvPicPr>
          <p:cNvPr id="14" name="Picture 13" descr="Picture 4.png"/>
          <p:cNvPicPr>
            <a:picLocks noChangeAspect="1"/>
          </p:cNvPicPr>
          <p:nvPr/>
        </p:nvPicPr>
        <p:blipFill>
          <a:blip r:embed="rId3"/>
          <a:stretch>
            <a:fillRect/>
          </a:stretch>
        </p:blipFill>
        <p:spPr>
          <a:xfrm>
            <a:off x="295275" y="1606550"/>
            <a:ext cx="2447925" cy="3194050"/>
          </a:xfrm>
          <a:prstGeom prst="rect">
            <a:avLst/>
          </a:prstGeom>
          <a:ln>
            <a:solidFill>
              <a:schemeClr val="bg1">
                <a:lumMod val="10000"/>
                <a:lumOff val="90000"/>
              </a:schemeClr>
            </a:solidFill>
          </a:ln>
        </p:spPr>
      </p:pic>
      <p:pic>
        <p:nvPicPr>
          <p:cNvPr id="16" name="Picture 15" descr="Picture 8.png"/>
          <p:cNvPicPr>
            <a:picLocks noChangeAspect="1"/>
          </p:cNvPicPr>
          <p:nvPr/>
        </p:nvPicPr>
        <p:blipFill>
          <a:blip r:embed="rId4"/>
          <a:stretch>
            <a:fillRect/>
          </a:stretch>
        </p:blipFill>
        <p:spPr>
          <a:xfrm>
            <a:off x="5448300" y="2133600"/>
            <a:ext cx="2808288" cy="1905000"/>
          </a:xfrm>
          <a:prstGeom prst="rect">
            <a:avLst/>
          </a:prstGeom>
          <a:ln>
            <a:solidFill>
              <a:schemeClr val="bg1">
                <a:lumMod val="10000"/>
                <a:lumOff val="90000"/>
              </a:schemeClr>
            </a:solidFill>
          </a:ln>
        </p:spPr>
      </p:pic>
      <p:pic>
        <p:nvPicPr>
          <p:cNvPr id="18" name="Picture 17" descr="Picture 10.png"/>
          <p:cNvPicPr>
            <a:picLocks noChangeAspect="1"/>
          </p:cNvPicPr>
          <p:nvPr/>
        </p:nvPicPr>
        <p:blipFill>
          <a:blip r:embed="rId5"/>
          <a:stretch>
            <a:fillRect/>
          </a:stretch>
        </p:blipFill>
        <p:spPr>
          <a:xfrm>
            <a:off x="5943600" y="3962400"/>
            <a:ext cx="2832100" cy="2133600"/>
          </a:xfrm>
          <a:prstGeom prst="rect">
            <a:avLst/>
          </a:prstGeom>
          <a:ln>
            <a:solidFill>
              <a:schemeClr val="bg1">
                <a:lumMod val="10000"/>
                <a:lumOff val="90000"/>
              </a:schemeClr>
            </a:solidFill>
          </a:ln>
        </p:spPr>
      </p:pic>
      <p:pic>
        <p:nvPicPr>
          <p:cNvPr id="19" name="Picture 18" descr="Picture 11.png"/>
          <p:cNvPicPr>
            <a:picLocks noChangeAspect="1"/>
          </p:cNvPicPr>
          <p:nvPr/>
        </p:nvPicPr>
        <p:blipFill>
          <a:blip r:embed="rId6"/>
          <a:stretch>
            <a:fillRect/>
          </a:stretch>
        </p:blipFill>
        <p:spPr>
          <a:xfrm>
            <a:off x="1981200" y="4648200"/>
            <a:ext cx="2455863" cy="1905000"/>
          </a:xfrm>
          <a:prstGeom prst="rect">
            <a:avLst/>
          </a:prstGeom>
          <a:ln>
            <a:solidFill>
              <a:schemeClr val="bg1">
                <a:lumMod val="10000"/>
                <a:lumOff val="90000"/>
              </a:schemeClr>
            </a:solidFill>
          </a:ln>
        </p:spPr>
      </p:pic>
      <p:sp>
        <p:nvSpPr>
          <p:cNvPr id="34824" name="Text Box 13"/>
          <p:cNvSpPr txBox="1">
            <a:spLocks noChangeArrowheads="1"/>
          </p:cNvSpPr>
          <p:nvPr/>
        </p:nvSpPr>
        <p:spPr bwMode="auto">
          <a:xfrm>
            <a:off x="5554663" y="1524000"/>
            <a:ext cx="2595562" cy="708025"/>
          </a:xfrm>
          <a:prstGeom prst="rect">
            <a:avLst/>
          </a:prstGeom>
          <a:solidFill>
            <a:schemeClr val="accent1"/>
          </a:solidFill>
          <a:ln w="9525">
            <a:noFill/>
            <a:miter lim="800000"/>
            <a:headEnd/>
            <a:tailEnd/>
          </a:ln>
        </p:spPr>
        <p:txBody>
          <a:bodyPr>
            <a:spAutoFit/>
          </a:bodyPr>
          <a:lstStyle/>
          <a:p>
            <a:pPr algn="ctr"/>
            <a:r>
              <a:rPr lang="en-US" sz="2000"/>
              <a:t>Multicolored Asian lady beetle</a:t>
            </a:r>
          </a:p>
        </p:txBody>
      </p:sp>
      <p:sp>
        <p:nvSpPr>
          <p:cNvPr id="34825" name="Text Box 13"/>
          <p:cNvSpPr txBox="1">
            <a:spLocks noChangeArrowheads="1"/>
          </p:cNvSpPr>
          <p:nvPr/>
        </p:nvSpPr>
        <p:spPr bwMode="auto">
          <a:xfrm>
            <a:off x="381000" y="1196975"/>
            <a:ext cx="2286000" cy="708025"/>
          </a:xfrm>
          <a:prstGeom prst="rect">
            <a:avLst/>
          </a:prstGeom>
          <a:solidFill>
            <a:schemeClr val="accent1"/>
          </a:solidFill>
          <a:ln w="9525">
            <a:noFill/>
            <a:miter lim="800000"/>
            <a:headEnd/>
            <a:tailEnd/>
          </a:ln>
        </p:spPr>
        <p:txBody>
          <a:bodyPr>
            <a:spAutoFit/>
          </a:bodyPr>
          <a:lstStyle/>
          <a:p>
            <a:pPr algn="ctr"/>
            <a:r>
              <a:rPr lang="en-US" sz="2000"/>
              <a:t>Ashy gray lady beetle </a:t>
            </a:r>
          </a:p>
        </p:txBody>
      </p:sp>
      <p:sp>
        <p:nvSpPr>
          <p:cNvPr id="11" name="Slide Number Placeholder 10"/>
          <p:cNvSpPr>
            <a:spLocks noGrp="1"/>
          </p:cNvSpPr>
          <p:nvPr>
            <p:ph type="sldNum" sz="quarter" idx="12"/>
          </p:nvPr>
        </p:nvSpPr>
        <p:spPr/>
        <p:txBody>
          <a:bodyPr/>
          <a:lstStyle/>
          <a:p>
            <a:fld id="{16DAC6C8-364B-4764-BA54-A97271BAD82C}" type="slidenum">
              <a:rPr lang="en-US"/>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304800" y="0"/>
            <a:ext cx="8534400" cy="1143000"/>
          </a:xfrm>
        </p:spPr>
        <p:txBody>
          <a:bodyPr/>
          <a:lstStyle/>
          <a:p>
            <a:pPr eaLnBrk="1" hangingPunct="1"/>
            <a:r>
              <a:rPr lang="en-US" smtClean="0"/>
              <a:t>Predaceous Ground Beetles (Carabidae)</a:t>
            </a:r>
          </a:p>
        </p:txBody>
      </p:sp>
      <p:sp>
        <p:nvSpPr>
          <p:cNvPr id="34822" name="Rectangle 7"/>
          <p:cNvSpPr>
            <a:spLocks noGrp="1" noChangeArrowheads="1"/>
          </p:cNvSpPr>
          <p:nvPr>
            <p:ph type="body" sz="half" idx="4294967295"/>
          </p:nvPr>
        </p:nvSpPr>
        <p:spPr>
          <a:xfrm>
            <a:off x="457200" y="914400"/>
            <a:ext cx="4038600" cy="3048000"/>
          </a:xfrm>
        </p:spPr>
        <p:txBody>
          <a:bodyPr/>
          <a:lstStyle/>
          <a:p>
            <a:pPr marL="46038" indent="3175" eaLnBrk="1" hangingPunct="1">
              <a:lnSpc>
                <a:spcPct val="90000"/>
              </a:lnSpc>
              <a:buFontTx/>
              <a:buNone/>
            </a:pPr>
            <a:r>
              <a:rPr lang="en-US" sz="2800" smtClean="0"/>
              <a:t>Adults and larvae live in litter and on soil.</a:t>
            </a:r>
          </a:p>
          <a:p>
            <a:pPr marL="46038" indent="3175" eaLnBrk="1" hangingPunct="1">
              <a:lnSpc>
                <a:spcPct val="90000"/>
              </a:lnSpc>
              <a:buFontTx/>
              <a:buNone/>
            </a:pPr>
            <a:r>
              <a:rPr lang="en-US" sz="2800" smtClean="0"/>
              <a:t>Their prey includes:</a:t>
            </a:r>
          </a:p>
          <a:p>
            <a:pPr marL="46038" indent="3175" eaLnBrk="1" hangingPunct="1">
              <a:lnSpc>
                <a:spcPct val="90000"/>
              </a:lnSpc>
              <a:buFont typeface="Times" pitchFamily="-106" charset="0"/>
              <a:buChar char="•"/>
            </a:pPr>
            <a:r>
              <a:rPr lang="en-US" sz="2800" smtClean="0"/>
              <a:t>insect eggs, larvae,   and pupae</a:t>
            </a:r>
          </a:p>
          <a:p>
            <a:pPr marL="46038" indent="3175" eaLnBrk="1" hangingPunct="1">
              <a:lnSpc>
                <a:spcPct val="90000"/>
              </a:lnSpc>
              <a:buFont typeface="Times" pitchFamily="-106" charset="0"/>
              <a:buChar char="•"/>
            </a:pPr>
            <a:r>
              <a:rPr lang="en-US" sz="2800" smtClean="0"/>
              <a:t>snails and slugs</a:t>
            </a:r>
          </a:p>
        </p:txBody>
      </p:sp>
      <p:pic>
        <p:nvPicPr>
          <p:cNvPr id="17" name="Picture 16" descr="Picture 3.png"/>
          <p:cNvPicPr>
            <a:picLocks noChangeAspect="1"/>
          </p:cNvPicPr>
          <p:nvPr/>
        </p:nvPicPr>
        <p:blipFill>
          <a:blip r:embed="rId3"/>
          <a:srcRect l="8146" r="6517"/>
          <a:stretch>
            <a:fillRect/>
          </a:stretch>
        </p:blipFill>
        <p:spPr>
          <a:xfrm>
            <a:off x="4918075" y="1390650"/>
            <a:ext cx="3387725" cy="2190750"/>
          </a:xfrm>
          <a:prstGeom prst="rect">
            <a:avLst/>
          </a:prstGeom>
          <a:ln>
            <a:solidFill>
              <a:schemeClr val="bg1">
                <a:lumMod val="10000"/>
                <a:lumOff val="90000"/>
              </a:schemeClr>
            </a:solidFill>
          </a:ln>
        </p:spPr>
      </p:pic>
      <p:sp>
        <p:nvSpPr>
          <p:cNvPr id="36869" name="Text Box 13"/>
          <p:cNvSpPr txBox="1">
            <a:spLocks noChangeArrowheads="1"/>
          </p:cNvSpPr>
          <p:nvPr/>
        </p:nvSpPr>
        <p:spPr bwMode="auto">
          <a:xfrm>
            <a:off x="4876800" y="1219200"/>
            <a:ext cx="1143000" cy="400050"/>
          </a:xfrm>
          <a:prstGeom prst="rect">
            <a:avLst/>
          </a:prstGeom>
          <a:solidFill>
            <a:schemeClr val="accent1"/>
          </a:solidFill>
          <a:ln w="9525">
            <a:noFill/>
            <a:miter lim="800000"/>
            <a:headEnd/>
            <a:tailEnd/>
          </a:ln>
        </p:spPr>
        <p:txBody>
          <a:bodyPr>
            <a:spAutoFit/>
          </a:bodyPr>
          <a:lstStyle/>
          <a:p>
            <a:pPr algn="ctr"/>
            <a:r>
              <a:rPr lang="en-US" sz="2000"/>
              <a:t>Larva</a:t>
            </a:r>
            <a:endParaRPr lang="en-US" sz="2000" b="1"/>
          </a:p>
        </p:txBody>
      </p:sp>
      <p:pic>
        <p:nvPicPr>
          <p:cNvPr id="18" name="Picture 11" descr="I-CO-CASP-AD.001.jpg                                           0003F21ESteve                          BE1EA52B:"/>
          <p:cNvPicPr>
            <a:picLocks noChangeAspect="1" noChangeArrowheads="1"/>
          </p:cNvPicPr>
          <p:nvPr/>
        </p:nvPicPr>
        <p:blipFill>
          <a:blip r:embed="rId4"/>
          <a:srcRect l="6089" r="6089" b="4586"/>
          <a:stretch>
            <a:fillRect/>
          </a:stretch>
        </p:blipFill>
        <p:spPr bwMode="auto">
          <a:xfrm>
            <a:off x="625475" y="3962400"/>
            <a:ext cx="3184525" cy="2295525"/>
          </a:xfrm>
          <a:prstGeom prst="rect">
            <a:avLst/>
          </a:prstGeom>
          <a:noFill/>
          <a:ln w="9525">
            <a:solidFill>
              <a:schemeClr val="bg1">
                <a:lumMod val="10000"/>
                <a:lumOff val="90000"/>
              </a:schemeClr>
            </a:solidFill>
            <a:miter lim="800000"/>
            <a:headEnd/>
            <a:tailEnd/>
          </a:ln>
        </p:spPr>
      </p:pic>
      <p:sp>
        <p:nvSpPr>
          <p:cNvPr id="36871" name="Text Box 13"/>
          <p:cNvSpPr txBox="1">
            <a:spLocks noChangeArrowheads="1"/>
          </p:cNvSpPr>
          <p:nvPr/>
        </p:nvSpPr>
        <p:spPr bwMode="auto">
          <a:xfrm>
            <a:off x="533400" y="3886200"/>
            <a:ext cx="2514600" cy="400050"/>
          </a:xfrm>
          <a:prstGeom prst="rect">
            <a:avLst/>
          </a:prstGeom>
          <a:solidFill>
            <a:schemeClr val="accent1"/>
          </a:solidFill>
          <a:ln w="9525">
            <a:noFill/>
            <a:miter lim="800000"/>
            <a:headEnd/>
            <a:tailEnd/>
          </a:ln>
        </p:spPr>
        <p:txBody>
          <a:bodyPr>
            <a:spAutoFit/>
          </a:bodyPr>
          <a:lstStyle/>
          <a:p>
            <a:pPr algn="ctr"/>
            <a:r>
              <a:rPr lang="en-US" sz="2000"/>
              <a:t>Adult </a:t>
            </a:r>
            <a:r>
              <a:rPr lang="en-US" sz="2000" i="1"/>
              <a:t>Calosoma</a:t>
            </a:r>
            <a:r>
              <a:rPr lang="en-US" sz="2000"/>
              <a:t> sp</a:t>
            </a:r>
            <a:r>
              <a:rPr lang="en-US" sz="2000" b="1"/>
              <a:t>. </a:t>
            </a:r>
          </a:p>
        </p:txBody>
      </p:sp>
      <p:pic>
        <p:nvPicPr>
          <p:cNvPr id="16" name="Picture 15" descr="Picture 1.png"/>
          <p:cNvPicPr>
            <a:picLocks noChangeAspect="1"/>
          </p:cNvPicPr>
          <p:nvPr/>
        </p:nvPicPr>
        <p:blipFill>
          <a:blip r:embed="rId5"/>
          <a:srcRect l="3800"/>
          <a:stretch>
            <a:fillRect/>
          </a:stretch>
        </p:blipFill>
        <p:spPr>
          <a:xfrm>
            <a:off x="4724400" y="3962400"/>
            <a:ext cx="3657600" cy="2286000"/>
          </a:xfrm>
          <a:prstGeom prst="rect">
            <a:avLst/>
          </a:prstGeom>
          <a:ln>
            <a:solidFill>
              <a:schemeClr val="bg1">
                <a:lumMod val="10000"/>
                <a:lumOff val="90000"/>
              </a:schemeClr>
            </a:solidFill>
          </a:ln>
        </p:spPr>
      </p:pic>
      <p:sp>
        <p:nvSpPr>
          <p:cNvPr id="36873" name="Text Box 13"/>
          <p:cNvSpPr txBox="1">
            <a:spLocks noChangeArrowheads="1"/>
          </p:cNvSpPr>
          <p:nvPr/>
        </p:nvSpPr>
        <p:spPr bwMode="auto">
          <a:xfrm>
            <a:off x="4648200" y="3867150"/>
            <a:ext cx="2438400" cy="400050"/>
          </a:xfrm>
          <a:prstGeom prst="rect">
            <a:avLst/>
          </a:prstGeom>
          <a:solidFill>
            <a:schemeClr val="accent1"/>
          </a:solidFill>
          <a:ln w="9525">
            <a:noFill/>
            <a:miter lim="800000"/>
            <a:headEnd/>
            <a:tailEnd/>
          </a:ln>
        </p:spPr>
        <p:txBody>
          <a:bodyPr>
            <a:spAutoFit/>
          </a:bodyPr>
          <a:lstStyle/>
          <a:p>
            <a:pPr algn="ctr"/>
            <a:r>
              <a:rPr lang="en-US" sz="2000"/>
              <a:t>Adult </a:t>
            </a:r>
            <a:r>
              <a:rPr lang="en-US" sz="2000" i="1"/>
              <a:t>Calathus</a:t>
            </a:r>
            <a:r>
              <a:rPr lang="en-US" sz="2000"/>
              <a:t> sp</a:t>
            </a:r>
            <a:r>
              <a:rPr lang="en-US" sz="2000" b="1"/>
              <a:t>. </a:t>
            </a:r>
          </a:p>
        </p:txBody>
      </p:sp>
      <p:sp>
        <p:nvSpPr>
          <p:cNvPr id="12" name="Slide Number Placeholder 11"/>
          <p:cNvSpPr>
            <a:spLocks noGrp="1"/>
          </p:cNvSpPr>
          <p:nvPr>
            <p:ph type="sldNum" sz="quarter" idx="12"/>
          </p:nvPr>
        </p:nvSpPr>
        <p:spPr/>
        <p:txBody>
          <a:bodyPr/>
          <a:lstStyle/>
          <a:p>
            <a:fld id="{A791BC3C-1071-4ED2-B038-13200FECFF4D}" type="slidenum">
              <a:rPr lang="en-US"/>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838200" y="228600"/>
            <a:ext cx="7467600" cy="990600"/>
          </a:xfrm>
        </p:spPr>
        <p:txBody>
          <a:bodyPr/>
          <a:lstStyle/>
          <a:p>
            <a:pPr eaLnBrk="1" hangingPunct="1">
              <a:spcAft>
                <a:spcPts val="600"/>
              </a:spcAft>
            </a:pPr>
            <a:r>
              <a:rPr lang="en-US" smtClean="0"/>
              <a:t>Soldier beetles (Cantharidae) – Leather-winged Beetles</a:t>
            </a:r>
          </a:p>
        </p:txBody>
      </p:sp>
      <p:sp>
        <p:nvSpPr>
          <p:cNvPr id="38915" name="Rectangle 7"/>
          <p:cNvSpPr>
            <a:spLocks noGrp="1" noChangeArrowheads="1"/>
          </p:cNvSpPr>
          <p:nvPr>
            <p:ph type="body" sz="half" idx="4294967295"/>
          </p:nvPr>
        </p:nvSpPr>
        <p:spPr>
          <a:xfrm>
            <a:off x="4800600" y="1447800"/>
            <a:ext cx="4038600" cy="5029200"/>
          </a:xfrm>
        </p:spPr>
        <p:txBody>
          <a:bodyPr/>
          <a:lstStyle/>
          <a:p>
            <a:pPr>
              <a:lnSpc>
                <a:spcPct val="90000"/>
              </a:lnSpc>
              <a:buFontTx/>
              <a:buNone/>
            </a:pPr>
            <a:r>
              <a:rPr lang="en-US" sz="2800" smtClean="0"/>
              <a:t>Larvae are general predators</a:t>
            </a:r>
          </a:p>
          <a:p>
            <a:pPr>
              <a:lnSpc>
                <a:spcPct val="90000"/>
              </a:lnSpc>
              <a:buFont typeface="Times" pitchFamily="-106" charset="0"/>
              <a:buChar char="•"/>
            </a:pPr>
            <a:r>
              <a:rPr lang="en-US" sz="2800" smtClean="0"/>
              <a:t>Feed under bark or in soil or litter</a:t>
            </a:r>
          </a:p>
          <a:p>
            <a:pPr>
              <a:lnSpc>
                <a:spcPct val="90000"/>
              </a:lnSpc>
              <a:buFont typeface="Times" pitchFamily="-106" charset="0"/>
              <a:buChar char="•"/>
            </a:pPr>
            <a:r>
              <a:rPr lang="en-US" sz="2800" smtClean="0"/>
              <a:t>Prey on invertebrates, e.g., eggs and larvae of beetles and moths</a:t>
            </a:r>
          </a:p>
          <a:p>
            <a:pPr>
              <a:lnSpc>
                <a:spcPct val="90000"/>
              </a:lnSpc>
              <a:buFontTx/>
              <a:buNone/>
            </a:pPr>
            <a:r>
              <a:rPr lang="en-US" sz="2800" smtClean="0"/>
              <a:t>Adults prefer aphids</a:t>
            </a:r>
          </a:p>
          <a:p>
            <a:pPr>
              <a:lnSpc>
                <a:spcPct val="90000"/>
              </a:lnSpc>
              <a:buFont typeface="Times" pitchFamily="-106" charset="0"/>
              <a:buChar char="•"/>
            </a:pPr>
            <a:r>
              <a:rPr lang="en-US" sz="2800" smtClean="0"/>
              <a:t>Also eat pollen so often seen on flowers</a:t>
            </a:r>
          </a:p>
        </p:txBody>
      </p:sp>
      <p:pic>
        <p:nvPicPr>
          <p:cNvPr id="14" name="Picture 13" descr="Picture 6.png"/>
          <p:cNvPicPr>
            <a:picLocks noChangeAspect="1"/>
          </p:cNvPicPr>
          <p:nvPr/>
        </p:nvPicPr>
        <p:blipFill>
          <a:blip r:embed="rId3"/>
          <a:stretch>
            <a:fillRect/>
          </a:stretch>
        </p:blipFill>
        <p:spPr>
          <a:xfrm>
            <a:off x="360363" y="1473200"/>
            <a:ext cx="4211637" cy="2179638"/>
          </a:xfrm>
          <a:prstGeom prst="rect">
            <a:avLst/>
          </a:prstGeom>
          <a:ln>
            <a:solidFill>
              <a:schemeClr val="bg1">
                <a:lumMod val="10000"/>
                <a:lumOff val="90000"/>
              </a:schemeClr>
            </a:solidFill>
          </a:ln>
        </p:spPr>
      </p:pic>
      <p:pic>
        <p:nvPicPr>
          <p:cNvPr id="15" name="Picture 14" descr="Picture 9.png"/>
          <p:cNvPicPr>
            <a:picLocks noChangeAspect="1"/>
          </p:cNvPicPr>
          <p:nvPr/>
        </p:nvPicPr>
        <p:blipFill>
          <a:blip r:embed="rId4"/>
          <a:stretch>
            <a:fillRect/>
          </a:stretch>
        </p:blipFill>
        <p:spPr>
          <a:xfrm>
            <a:off x="381000" y="4076700"/>
            <a:ext cx="4191000" cy="2168525"/>
          </a:xfrm>
          <a:prstGeom prst="rect">
            <a:avLst/>
          </a:prstGeom>
          <a:ln>
            <a:solidFill>
              <a:schemeClr val="bg1">
                <a:lumMod val="10000"/>
                <a:lumOff val="90000"/>
              </a:schemeClr>
            </a:solidFill>
          </a:ln>
        </p:spPr>
      </p:pic>
      <p:sp>
        <p:nvSpPr>
          <p:cNvPr id="13" name="Text Box 22"/>
          <p:cNvSpPr txBox="1">
            <a:spLocks noChangeArrowheads="1"/>
          </p:cNvSpPr>
          <p:nvPr/>
        </p:nvSpPr>
        <p:spPr bwMode="auto">
          <a:xfrm>
            <a:off x="304800" y="4038600"/>
            <a:ext cx="98425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Adult</a:t>
            </a:r>
          </a:p>
        </p:txBody>
      </p:sp>
      <p:sp>
        <p:nvSpPr>
          <p:cNvPr id="12" name="Text Box 22"/>
          <p:cNvSpPr txBox="1">
            <a:spLocks noChangeArrowheads="1"/>
          </p:cNvSpPr>
          <p:nvPr/>
        </p:nvSpPr>
        <p:spPr bwMode="auto">
          <a:xfrm>
            <a:off x="304800" y="1447800"/>
            <a:ext cx="23622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Soil dwelling larva</a:t>
            </a:r>
          </a:p>
        </p:txBody>
      </p:sp>
      <p:sp>
        <p:nvSpPr>
          <p:cNvPr id="9" name="Slide Number Placeholder 8"/>
          <p:cNvSpPr>
            <a:spLocks noGrp="1"/>
          </p:cNvSpPr>
          <p:nvPr>
            <p:ph type="sldNum" sz="quarter" idx="12"/>
          </p:nvPr>
        </p:nvSpPr>
        <p:spPr/>
        <p:txBody>
          <a:bodyPr/>
          <a:lstStyle/>
          <a:p>
            <a:fld id="{51D22E1E-001B-424E-A4F8-E81D162326ED}" type="slidenum">
              <a:rPr lang="en-US"/>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a:xfrm>
            <a:off x="1333500" y="152400"/>
            <a:ext cx="6819900" cy="1143000"/>
          </a:xfrm>
        </p:spPr>
        <p:txBody>
          <a:bodyPr/>
          <a:lstStyle/>
          <a:p>
            <a:pPr eaLnBrk="1" hangingPunct="1"/>
            <a:r>
              <a:rPr lang="en-US" smtClean="0"/>
              <a:t>Syrphid flies (Syrphidae) –Flower Flies or Hover Flies</a:t>
            </a:r>
          </a:p>
        </p:txBody>
      </p:sp>
      <p:sp>
        <p:nvSpPr>
          <p:cNvPr id="40963" name="Rectangle 7"/>
          <p:cNvSpPr>
            <a:spLocks noChangeArrowheads="1"/>
          </p:cNvSpPr>
          <p:nvPr/>
        </p:nvSpPr>
        <p:spPr bwMode="auto">
          <a:xfrm>
            <a:off x="6629400" y="4114800"/>
            <a:ext cx="2514600" cy="2514600"/>
          </a:xfrm>
          <a:prstGeom prst="rect">
            <a:avLst/>
          </a:prstGeom>
          <a:noFill/>
          <a:ln w="9525">
            <a:noFill/>
            <a:miter lim="800000"/>
            <a:headEnd/>
            <a:tailEnd/>
          </a:ln>
        </p:spPr>
        <p:txBody>
          <a:bodyPr/>
          <a:lstStyle/>
          <a:p>
            <a:pPr marL="342900" indent="-342900">
              <a:lnSpc>
                <a:spcPct val="90000"/>
              </a:lnSpc>
              <a:spcBef>
                <a:spcPts val="1200"/>
              </a:spcBef>
              <a:buFont typeface="Times" pitchFamily="-106" charset="0"/>
              <a:buChar char="•"/>
            </a:pPr>
            <a:r>
              <a:rPr lang="en-US" sz="2800">
                <a:solidFill>
                  <a:srgbClr val="FFEEB1"/>
                </a:solidFill>
              </a:rPr>
              <a:t>Also eat soft-bodied mealybugs, psyllids, whiteflies                             </a:t>
            </a:r>
          </a:p>
          <a:p>
            <a:pPr marL="342900" indent="-342900">
              <a:lnSpc>
                <a:spcPct val="90000"/>
              </a:lnSpc>
              <a:spcBef>
                <a:spcPts val="1200"/>
              </a:spcBef>
              <a:buFont typeface="Times" pitchFamily="-106" charset="0"/>
              <a:buNone/>
            </a:pPr>
            <a:endParaRPr lang="en-US" sz="2800">
              <a:solidFill>
                <a:srgbClr val="FFEEB1"/>
              </a:solidFill>
            </a:endParaRPr>
          </a:p>
        </p:txBody>
      </p:sp>
      <p:sp>
        <p:nvSpPr>
          <p:cNvPr id="40964" name="Rectangle 7"/>
          <p:cNvSpPr>
            <a:spLocks noGrp="1" noChangeArrowheads="1"/>
          </p:cNvSpPr>
          <p:nvPr>
            <p:ph type="body" sz="half" idx="4294967295"/>
          </p:nvPr>
        </p:nvSpPr>
        <p:spPr>
          <a:xfrm>
            <a:off x="4800600" y="1371600"/>
            <a:ext cx="4038600" cy="2590800"/>
          </a:xfrm>
        </p:spPr>
        <p:txBody>
          <a:bodyPr/>
          <a:lstStyle/>
          <a:p>
            <a:pPr>
              <a:lnSpc>
                <a:spcPct val="90000"/>
              </a:lnSpc>
              <a:buFontTx/>
              <a:buNone/>
            </a:pPr>
            <a:r>
              <a:rPr lang="en-US" sz="2800" smtClean="0"/>
              <a:t>Adults not predaceous:</a:t>
            </a:r>
          </a:p>
          <a:p>
            <a:pPr>
              <a:lnSpc>
                <a:spcPct val="90000"/>
              </a:lnSpc>
              <a:buFont typeface="Times" pitchFamily="-106" charset="0"/>
              <a:buChar char="•"/>
            </a:pPr>
            <a:r>
              <a:rPr lang="en-US" sz="2800" smtClean="0"/>
              <a:t>Eat pollen and nectar</a:t>
            </a:r>
          </a:p>
          <a:p>
            <a:pPr>
              <a:lnSpc>
                <a:spcPct val="90000"/>
              </a:lnSpc>
              <a:buFont typeface="Times" pitchFamily="-106" charset="0"/>
              <a:buChar char="•"/>
            </a:pPr>
            <a:r>
              <a:rPr lang="en-US" sz="2800" smtClean="0"/>
              <a:t>Often visit blossoms</a:t>
            </a:r>
          </a:p>
          <a:p>
            <a:pPr>
              <a:lnSpc>
                <a:spcPct val="90000"/>
              </a:lnSpc>
              <a:buFontTx/>
              <a:buNone/>
            </a:pPr>
            <a:r>
              <a:rPr lang="en-US" sz="2800" smtClean="0"/>
              <a:t>Larvae are specialized:</a:t>
            </a:r>
          </a:p>
          <a:p>
            <a:pPr>
              <a:lnSpc>
                <a:spcPct val="90000"/>
              </a:lnSpc>
              <a:buFont typeface="Times" pitchFamily="-106" charset="0"/>
              <a:buChar char="•"/>
            </a:pPr>
            <a:r>
              <a:rPr lang="en-US" sz="2800" smtClean="0"/>
              <a:t>Usually eat aphids </a:t>
            </a:r>
          </a:p>
        </p:txBody>
      </p:sp>
      <p:pic>
        <p:nvPicPr>
          <p:cNvPr id="19" name="Picture 18" descr="Picture 10.png"/>
          <p:cNvPicPr>
            <a:picLocks noChangeAspect="1"/>
          </p:cNvPicPr>
          <p:nvPr/>
        </p:nvPicPr>
        <p:blipFill>
          <a:blip r:embed="rId3"/>
          <a:stretch>
            <a:fillRect/>
          </a:stretch>
        </p:blipFill>
        <p:spPr>
          <a:xfrm>
            <a:off x="381000" y="1497013"/>
            <a:ext cx="2057400" cy="2465387"/>
          </a:xfrm>
          <a:prstGeom prst="rect">
            <a:avLst/>
          </a:prstGeom>
          <a:ln>
            <a:solidFill>
              <a:schemeClr val="bg1">
                <a:lumMod val="10000"/>
                <a:lumOff val="90000"/>
              </a:schemeClr>
            </a:solidFill>
          </a:ln>
        </p:spPr>
      </p:pic>
      <p:pic>
        <p:nvPicPr>
          <p:cNvPr id="20" name="Picture 19" descr="Picture 14.png"/>
          <p:cNvPicPr>
            <a:picLocks noChangeAspect="1"/>
          </p:cNvPicPr>
          <p:nvPr/>
        </p:nvPicPr>
        <p:blipFill>
          <a:blip r:embed="rId4"/>
          <a:stretch>
            <a:fillRect/>
          </a:stretch>
        </p:blipFill>
        <p:spPr>
          <a:xfrm>
            <a:off x="2590800" y="1497013"/>
            <a:ext cx="2057400" cy="2465387"/>
          </a:xfrm>
          <a:prstGeom prst="rect">
            <a:avLst/>
          </a:prstGeom>
          <a:ln>
            <a:solidFill>
              <a:schemeClr val="bg1">
                <a:lumMod val="10000"/>
                <a:lumOff val="90000"/>
              </a:schemeClr>
            </a:solidFill>
          </a:ln>
        </p:spPr>
      </p:pic>
      <p:pic>
        <p:nvPicPr>
          <p:cNvPr id="21" name="Picture 20" descr="Picture 17.png"/>
          <p:cNvPicPr>
            <a:picLocks noChangeAspect="1"/>
          </p:cNvPicPr>
          <p:nvPr/>
        </p:nvPicPr>
        <p:blipFill>
          <a:blip r:embed="rId5"/>
          <a:stretch>
            <a:fillRect/>
          </a:stretch>
        </p:blipFill>
        <p:spPr>
          <a:xfrm>
            <a:off x="342900" y="4114800"/>
            <a:ext cx="3017838" cy="2286000"/>
          </a:xfrm>
          <a:prstGeom prst="rect">
            <a:avLst/>
          </a:prstGeom>
          <a:ln>
            <a:solidFill>
              <a:schemeClr val="bg1">
                <a:lumMod val="10000"/>
                <a:lumOff val="90000"/>
              </a:schemeClr>
            </a:solidFill>
          </a:ln>
        </p:spPr>
      </p:pic>
      <p:sp>
        <p:nvSpPr>
          <p:cNvPr id="25" name="Text Box 22"/>
          <p:cNvSpPr txBox="1">
            <a:spLocks noChangeArrowheads="1"/>
          </p:cNvSpPr>
          <p:nvPr/>
        </p:nvSpPr>
        <p:spPr bwMode="auto">
          <a:xfrm>
            <a:off x="381000" y="1447800"/>
            <a:ext cx="8382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Adult</a:t>
            </a:r>
          </a:p>
        </p:txBody>
      </p:sp>
      <p:sp>
        <p:nvSpPr>
          <p:cNvPr id="27" name="Text Box 22"/>
          <p:cNvSpPr txBox="1">
            <a:spLocks noChangeArrowheads="1"/>
          </p:cNvSpPr>
          <p:nvPr/>
        </p:nvSpPr>
        <p:spPr bwMode="auto">
          <a:xfrm>
            <a:off x="304800" y="6019800"/>
            <a:ext cx="13716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pitchFamily="-112" charset="0"/>
                <a:ea typeface="ＭＳ Ｐゴシック" pitchFamily="-112" charset="-128"/>
              </a:rPr>
              <a:t>Larva</a:t>
            </a:r>
          </a:p>
        </p:txBody>
      </p:sp>
      <p:sp>
        <p:nvSpPr>
          <p:cNvPr id="28" name="Text Box 22"/>
          <p:cNvSpPr txBox="1">
            <a:spLocks noChangeArrowheads="1"/>
          </p:cNvSpPr>
          <p:nvPr/>
        </p:nvSpPr>
        <p:spPr bwMode="auto">
          <a:xfrm>
            <a:off x="2590800" y="1447800"/>
            <a:ext cx="744538"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Egg</a:t>
            </a:r>
          </a:p>
        </p:txBody>
      </p:sp>
      <p:pic>
        <p:nvPicPr>
          <p:cNvPr id="23" name="Picture 22" descr="Picture 24.png"/>
          <p:cNvPicPr>
            <a:picLocks noChangeAspect="1"/>
          </p:cNvPicPr>
          <p:nvPr/>
        </p:nvPicPr>
        <p:blipFill>
          <a:blip r:embed="rId6"/>
          <a:stretch>
            <a:fillRect/>
          </a:stretch>
        </p:blipFill>
        <p:spPr>
          <a:xfrm>
            <a:off x="3486150" y="4114800"/>
            <a:ext cx="2990850" cy="2298700"/>
          </a:xfrm>
          <a:prstGeom prst="rect">
            <a:avLst/>
          </a:prstGeom>
          <a:ln>
            <a:solidFill>
              <a:schemeClr val="bg1">
                <a:lumMod val="10000"/>
                <a:lumOff val="90000"/>
              </a:schemeClr>
            </a:solidFill>
          </a:ln>
        </p:spPr>
      </p:pic>
      <p:sp>
        <p:nvSpPr>
          <p:cNvPr id="26" name="Text Box 22"/>
          <p:cNvSpPr txBox="1">
            <a:spLocks noChangeArrowheads="1"/>
          </p:cNvSpPr>
          <p:nvPr/>
        </p:nvSpPr>
        <p:spPr bwMode="auto">
          <a:xfrm>
            <a:off x="3505200" y="6019800"/>
            <a:ext cx="1023938"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Pupa</a:t>
            </a:r>
          </a:p>
        </p:txBody>
      </p:sp>
      <p:cxnSp>
        <p:nvCxnSpPr>
          <p:cNvPr id="40973" name="Straight Connector 23"/>
          <p:cNvCxnSpPr>
            <a:cxnSpLocks noChangeShapeType="1"/>
          </p:cNvCxnSpPr>
          <p:nvPr/>
        </p:nvCxnSpPr>
        <p:spPr bwMode="auto">
          <a:xfrm rot="10800000" flipV="1">
            <a:off x="3505200" y="1981200"/>
            <a:ext cx="609600" cy="533400"/>
          </a:xfrm>
          <a:prstGeom prst="line">
            <a:avLst/>
          </a:prstGeom>
          <a:noFill/>
          <a:ln w="76200">
            <a:solidFill>
              <a:srgbClr val="FFFF00"/>
            </a:solidFill>
            <a:round/>
            <a:headEnd/>
            <a:tailEnd type="triangle" w="med" len="med"/>
          </a:ln>
        </p:spPr>
      </p:cxnSp>
      <p:sp>
        <p:nvSpPr>
          <p:cNvPr id="15" name="Slide Number Placeholder 14"/>
          <p:cNvSpPr>
            <a:spLocks noGrp="1"/>
          </p:cNvSpPr>
          <p:nvPr>
            <p:ph type="sldNum" sz="quarter" idx="12"/>
          </p:nvPr>
        </p:nvSpPr>
        <p:spPr/>
        <p:txBody>
          <a:bodyPr/>
          <a:lstStyle/>
          <a:p>
            <a:fld id="{64A6C583-899C-47BD-A89E-367471C6EEE9}" type="slidenum">
              <a:rPr lang="en-US"/>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609600" y="228600"/>
            <a:ext cx="7924800" cy="838200"/>
          </a:xfrm>
        </p:spPr>
        <p:txBody>
          <a:bodyPr/>
          <a:lstStyle/>
          <a:p>
            <a:pPr eaLnBrk="1" hangingPunct="1"/>
            <a:r>
              <a:rPr lang="en-US" smtClean="0"/>
              <a:t>Mantids (Mantidae) – Praying Mantids</a:t>
            </a:r>
          </a:p>
        </p:txBody>
      </p:sp>
      <p:sp>
        <p:nvSpPr>
          <p:cNvPr id="43011" name="Rectangle 7"/>
          <p:cNvSpPr>
            <a:spLocks noGrp="1" noChangeArrowheads="1"/>
          </p:cNvSpPr>
          <p:nvPr>
            <p:ph type="body" sz="half" idx="4294967295"/>
          </p:nvPr>
        </p:nvSpPr>
        <p:spPr>
          <a:xfrm>
            <a:off x="5562600" y="1600200"/>
            <a:ext cx="3352800" cy="4343400"/>
          </a:xfrm>
        </p:spPr>
        <p:txBody>
          <a:bodyPr/>
          <a:lstStyle/>
          <a:p>
            <a:pPr>
              <a:buFont typeface="Times" pitchFamily="-106" charset="0"/>
              <a:buChar char="•"/>
            </a:pPr>
            <a:r>
              <a:rPr lang="en-US" sz="2800" smtClean="0"/>
              <a:t>These fascinating creatures should be preserved</a:t>
            </a:r>
          </a:p>
          <a:p>
            <a:pPr>
              <a:buFont typeface="Times" pitchFamily="-106" charset="0"/>
              <a:buChar char="•"/>
            </a:pPr>
            <a:r>
              <a:rPr lang="en-US" sz="2800" smtClean="0"/>
              <a:t>They eat both beneficials and pests and are not reliable for controlling pests</a:t>
            </a:r>
          </a:p>
        </p:txBody>
      </p:sp>
      <p:pic>
        <p:nvPicPr>
          <p:cNvPr id="43012" name="Picture 17" descr="Picture 22.png"/>
          <p:cNvPicPr>
            <a:picLocks noChangeAspect="1"/>
          </p:cNvPicPr>
          <p:nvPr/>
        </p:nvPicPr>
        <p:blipFill>
          <a:blip r:embed="rId3"/>
          <a:srcRect/>
          <a:stretch>
            <a:fillRect/>
          </a:stretch>
        </p:blipFill>
        <p:spPr bwMode="auto">
          <a:xfrm>
            <a:off x="304800" y="3962400"/>
            <a:ext cx="2611438" cy="2197100"/>
          </a:xfrm>
          <a:prstGeom prst="rect">
            <a:avLst/>
          </a:prstGeom>
          <a:noFill/>
          <a:ln w="9525">
            <a:solidFill>
              <a:srgbClr val="BBE0E3"/>
            </a:solidFill>
            <a:miter lim="800000"/>
            <a:headEnd/>
            <a:tailEnd/>
          </a:ln>
        </p:spPr>
      </p:pic>
      <p:pic>
        <p:nvPicPr>
          <p:cNvPr id="21" name="Picture 20" descr="Picture 25.png"/>
          <p:cNvPicPr>
            <a:picLocks noChangeAspect="1"/>
          </p:cNvPicPr>
          <p:nvPr/>
        </p:nvPicPr>
        <p:blipFill>
          <a:blip r:embed="rId4"/>
          <a:stretch>
            <a:fillRect/>
          </a:stretch>
        </p:blipFill>
        <p:spPr>
          <a:xfrm>
            <a:off x="3048000" y="3810000"/>
            <a:ext cx="2239260" cy="2478852"/>
          </a:xfrm>
          <a:prstGeom prst="rect">
            <a:avLst/>
          </a:prstGeom>
          <a:ln>
            <a:solidFill>
              <a:schemeClr val="bg1">
                <a:lumMod val="10000"/>
                <a:lumOff val="90000"/>
              </a:schemeClr>
            </a:solidFill>
          </a:ln>
          <a:scene3d>
            <a:camera prst="orthographicFront">
              <a:rot lat="0" lon="0" rev="5400000"/>
            </a:camera>
            <a:lightRig rig="threePt" dir="t"/>
          </a:scene3d>
        </p:spPr>
      </p:pic>
      <p:pic>
        <p:nvPicPr>
          <p:cNvPr id="23" name="Picture 22" descr="Picture 27.png"/>
          <p:cNvPicPr>
            <a:picLocks noChangeAspect="1"/>
          </p:cNvPicPr>
          <p:nvPr/>
        </p:nvPicPr>
        <p:blipFill>
          <a:blip r:embed="rId5"/>
          <a:stretch>
            <a:fillRect/>
          </a:stretch>
        </p:blipFill>
        <p:spPr>
          <a:xfrm>
            <a:off x="304800" y="1143000"/>
            <a:ext cx="5092700" cy="2819400"/>
          </a:xfrm>
          <a:prstGeom prst="rect">
            <a:avLst/>
          </a:prstGeom>
          <a:ln>
            <a:solidFill>
              <a:schemeClr val="bg1">
                <a:lumMod val="10000"/>
                <a:lumOff val="90000"/>
              </a:schemeClr>
            </a:solidFill>
          </a:ln>
        </p:spPr>
      </p:pic>
      <p:sp>
        <p:nvSpPr>
          <p:cNvPr id="15" name="Text Box 22"/>
          <p:cNvSpPr txBox="1">
            <a:spLocks noChangeArrowheads="1"/>
          </p:cNvSpPr>
          <p:nvPr/>
        </p:nvSpPr>
        <p:spPr bwMode="auto">
          <a:xfrm>
            <a:off x="457200" y="3505200"/>
            <a:ext cx="8382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Adult</a:t>
            </a:r>
          </a:p>
        </p:txBody>
      </p:sp>
      <p:sp>
        <p:nvSpPr>
          <p:cNvPr id="24" name="Text Box 22"/>
          <p:cNvSpPr txBox="1">
            <a:spLocks noChangeArrowheads="1"/>
          </p:cNvSpPr>
          <p:nvPr/>
        </p:nvSpPr>
        <p:spPr bwMode="auto">
          <a:xfrm>
            <a:off x="4343400" y="5848350"/>
            <a:ext cx="12192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Nymph</a:t>
            </a:r>
          </a:p>
        </p:txBody>
      </p:sp>
      <p:sp>
        <p:nvSpPr>
          <p:cNvPr id="16" name="Text Box 22"/>
          <p:cNvSpPr txBox="1">
            <a:spLocks noChangeArrowheads="1"/>
          </p:cNvSpPr>
          <p:nvPr/>
        </p:nvSpPr>
        <p:spPr bwMode="auto">
          <a:xfrm>
            <a:off x="228600" y="5848350"/>
            <a:ext cx="13716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Egg case</a:t>
            </a:r>
          </a:p>
        </p:txBody>
      </p:sp>
      <p:sp>
        <p:nvSpPr>
          <p:cNvPr id="11" name="Slide Number Placeholder 10"/>
          <p:cNvSpPr>
            <a:spLocks noGrp="1"/>
          </p:cNvSpPr>
          <p:nvPr>
            <p:ph type="sldNum" sz="quarter" idx="12"/>
          </p:nvPr>
        </p:nvSpPr>
        <p:spPr/>
        <p:txBody>
          <a:bodyPr/>
          <a:lstStyle/>
          <a:p>
            <a:fld id="{2D07BECB-E6B0-4BDF-BDC9-B8F17AA10A45}" type="slidenum">
              <a:rPr lang="en-US"/>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8" descr="I-LP-SGUA-HE.009 cropped.jpg"/>
          <p:cNvPicPr>
            <a:picLocks noChangeAspect="1"/>
          </p:cNvPicPr>
          <p:nvPr/>
        </p:nvPicPr>
        <p:blipFill>
          <a:blip r:embed="rId3"/>
          <a:srcRect t="1639"/>
          <a:stretch>
            <a:fillRect/>
          </a:stretch>
        </p:blipFill>
        <p:spPr bwMode="auto">
          <a:xfrm>
            <a:off x="6324600" y="3962400"/>
            <a:ext cx="1982788" cy="2176463"/>
          </a:xfrm>
          <a:prstGeom prst="rect">
            <a:avLst/>
          </a:prstGeom>
          <a:noFill/>
          <a:ln w="9525">
            <a:solidFill>
              <a:srgbClr val="FBFFFC"/>
            </a:solidFill>
            <a:miter lim="800000"/>
            <a:headEnd/>
            <a:tailEnd/>
          </a:ln>
        </p:spPr>
      </p:pic>
      <p:sp>
        <p:nvSpPr>
          <p:cNvPr id="8195" name="Title 1"/>
          <p:cNvSpPr>
            <a:spLocks noGrp="1"/>
          </p:cNvSpPr>
          <p:nvPr>
            <p:ph type="title"/>
          </p:nvPr>
        </p:nvSpPr>
        <p:spPr>
          <a:xfrm>
            <a:off x="304800" y="228600"/>
            <a:ext cx="7696200" cy="1143000"/>
          </a:xfrm>
        </p:spPr>
        <p:txBody>
          <a:bodyPr/>
          <a:lstStyle/>
          <a:p>
            <a:pPr algn="l"/>
            <a:r>
              <a:rPr lang="en-US" smtClean="0"/>
              <a:t>In this presentation you will learn:</a:t>
            </a:r>
          </a:p>
        </p:txBody>
      </p:sp>
      <p:sp>
        <p:nvSpPr>
          <p:cNvPr id="8196" name="Text Placeholder 8"/>
          <p:cNvSpPr>
            <a:spLocks noGrp="1"/>
          </p:cNvSpPr>
          <p:nvPr>
            <p:ph type="body" sz="half" idx="1"/>
          </p:nvPr>
        </p:nvSpPr>
        <p:spPr>
          <a:xfrm>
            <a:off x="685800" y="1600200"/>
            <a:ext cx="4800600" cy="4495800"/>
          </a:xfrm>
        </p:spPr>
        <p:txBody>
          <a:bodyPr/>
          <a:lstStyle/>
          <a:p>
            <a:r>
              <a:rPr lang="en-US" sz="2800" smtClean="0"/>
              <a:t>Why biological control is important for healthy landscapes.</a:t>
            </a:r>
          </a:p>
          <a:p>
            <a:r>
              <a:rPr lang="en-US" sz="2800" smtClean="0"/>
              <a:t>Types of natural enemies.</a:t>
            </a:r>
          </a:p>
          <a:p>
            <a:r>
              <a:rPr lang="en-US" sz="2800" smtClean="0"/>
              <a:t>How to identify common beneficials.</a:t>
            </a:r>
          </a:p>
          <a:p>
            <a:r>
              <a:rPr lang="en-US" sz="2800" smtClean="0"/>
              <a:t>How to encourage natural enemies by using an IPM program. </a:t>
            </a:r>
          </a:p>
          <a:p>
            <a:endParaRPr lang="en-US" smtClean="0"/>
          </a:p>
          <a:p>
            <a:endParaRPr lang="en-US" smtClean="0"/>
          </a:p>
        </p:txBody>
      </p:sp>
      <p:sp>
        <p:nvSpPr>
          <p:cNvPr id="8197" name="Slide Number Placeholder 5"/>
          <p:cNvSpPr>
            <a:spLocks noGrp="1"/>
          </p:cNvSpPr>
          <p:nvPr>
            <p:ph type="sldNum" sz="quarter" idx="12"/>
          </p:nvPr>
        </p:nvSpPr>
        <p:spPr bwMode="auto">
          <a:noFill/>
          <a:ln>
            <a:miter lim="800000"/>
            <a:headEnd/>
            <a:tailEnd/>
          </a:ln>
        </p:spPr>
        <p:txBody>
          <a:bodyPr/>
          <a:lstStyle/>
          <a:p>
            <a:fld id="{C190F670-5BF6-4972-9514-EC1D35599235}" type="slidenum">
              <a:rPr lang="en-US"/>
              <a:pPr/>
              <a:t>2</a:t>
            </a:fld>
            <a:endParaRPr lang="en-US"/>
          </a:p>
        </p:txBody>
      </p:sp>
      <p:pic>
        <p:nvPicPr>
          <p:cNvPr id="8198" name="Picture 17" descr="I-CO-HCON-AD.025 cropped.jpg"/>
          <p:cNvPicPr>
            <a:picLocks noChangeAspect="1"/>
          </p:cNvPicPr>
          <p:nvPr/>
        </p:nvPicPr>
        <p:blipFill>
          <a:blip r:embed="rId4"/>
          <a:srcRect/>
          <a:stretch>
            <a:fillRect/>
          </a:stretch>
        </p:blipFill>
        <p:spPr bwMode="auto">
          <a:xfrm rot="-5400000">
            <a:off x="6254750" y="1746250"/>
            <a:ext cx="2100263" cy="2112963"/>
          </a:xfrm>
          <a:prstGeom prst="rect">
            <a:avLst/>
          </a:prstGeom>
          <a:noFill/>
          <a:ln w="9525">
            <a:solidFill>
              <a:srgbClr val="FBFFFC"/>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body" sz="half" idx="1"/>
          </p:nvPr>
        </p:nvSpPr>
        <p:spPr>
          <a:xfrm>
            <a:off x="228600" y="1447800"/>
            <a:ext cx="4114800" cy="4495800"/>
          </a:xfrm>
        </p:spPr>
        <p:txBody>
          <a:bodyPr/>
          <a:lstStyle/>
          <a:p>
            <a:pPr eaLnBrk="1" hangingPunct="1">
              <a:lnSpc>
                <a:spcPct val="90000"/>
              </a:lnSpc>
            </a:pPr>
            <a:r>
              <a:rPr lang="en-US" sz="2800" smtClean="0">
                <a:cs typeface="Arial" pitchFamily="34" charset="0"/>
              </a:rPr>
              <a:t>Most are wasps or flies </a:t>
            </a:r>
          </a:p>
          <a:p>
            <a:pPr eaLnBrk="1" hangingPunct="1">
              <a:lnSpc>
                <a:spcPct val="90000"/>
              </a:lnSpc>
            </a:pPr>
            <a:r>
              <a:rPr lang="en-US" sz="2800" smtClean="0">
                <a:cs typeface="Arial" pitchFamily="34" charset="0"/>
              </a:rPr>
              <a:t>Often smaller than their host</a:t>
            </a:r>
          </a:p>
          <a:p>
            <a:pPr eaLnBrk="1" hangingPunct="1">
              <a:lnSpc>
                <a:spcPct val="90000"/>
              </a:lnSpc>
            </a:pPr>
            <a:r>
              <a:rPr lang="en-US" sz="2800" smtClean="0">
                <a:cs typeface="Arial" pitchFamily="34" charset="0"/>
              </a:rPr>
              <a:t>Kills only one host individual</a:t>
            </a:r>
          </a:p>
          <a:p>
            <a:pPr eaLnBrk="1" hangingPunct="1">
              <a:lnSpc>
                <a:spcPct val="90000"/>
              </a:lnSpc>
            </a:pPr>
            <a:r>
              <a:rPr lang="en-US" sz="2800" smtClean="0">
                <a:cs typeface="Arial" pitchFamily="34" charset="0"/>
              </a:rPr>
              <a:t>Develop inside or outside of the host</a:t>
            </a:r>
          </a:p>
          <a:p>
            <a:pPr eaLnBrk="1" hangingPunct="1">
              <a:lnSpc>
                <a:spcPct val="90000"/>
              </a:lnSpc>
            </a:pPr>
            <a:r>
              <a:rPr lang="en-US" sz="2800" smtClean="0">
                <a:cs typeface="Arial" pitchFamily="34" charset="0"/>
              </a:rPr>
              <a:t>Adult females in certain species feed on hosts</a:t>
            </a:r>
          </a:p>
        </p:txBody>
      </p:sp>
      <p:sp>
        <p:nvSpPr>
          <p:cNvPr id="45059" name="Text Box 10"/>
          <p:cNvSpPr txBox="1">
            <a:spLocks noChangeArrowheads="1"/>
          </p:cNvSpPr>
          <p:nvPr/>
        </p:nvSpPr>
        <p:spPr bwMode="auto">
          <a:xfrm>
            <a:off x="441325" y="5449888"/>
            <a:ext cx="184150" cy="457200"/>
          </a:xfrm>
          <a:prstGeom prst="rect">
            <a:avLst/>
          </a:prstGeom>
          <a:noFill/>
          <a:ln w="9525">
            <a:noFill/>
            <a:miter lim="800000"/>
            <a:headEnd/>
            <a:tailEnd/>
          </a:ln>
        </p:spPr>
        <p:txBody>
          <a:bodyPr wrap="none">
            <a:spAutoFit/>
          </a:bodyPr>
          <a:lstStyle/>
          <a:p>
            <a:endParaRPr lang="en-US"/>
          </a:p>
        </p:txBody>
      </p:sp>
      <p:pic>
        <p:nvPicPr>
          <p:cNvPr id="22536" name="Picture 11" descr="Fig 7-1 NEHB aphid para.tif                                    003D26A0Steve                          BE1EA52B:"/>
          <p:cNvPicPr>
            <a:picLocks noChangeAspect="1" noChangeArrowheads="1"/>
          </p:cNvPicPr>
          <p:nvPr/>
        </p:nvPicPr>
        <p:blipFill>
          <a:blip r:embed="rId3"/>
          <a:srcRect/>
          <a:stretch>
            <a:fillRect/>
          </a:stretch>
        </p:blipFill>
        <p:spPr bwMode="auto">
          <a:xfrm>
            <a:off x="4289425" y="2971800"/>
            <a:ext cx="4598988" cy="3719513"/>
          </a:xfrm>
          <a:prstGeom prst="rect">
            <a:avLst/>
          </a:prstGeom>
          <a:noFill/>
          <a:ln w="9525">
            <a:solidFill>
              <a:schemeClr val="bg1">
                <a:lumMod val="10000"/>
                <a:lumOff val="90000"/>
              </a:schemeClr>
            </a:solidFill>
            <a:miter lim="800000"/>
            <a:headEnd/>
            <a:tailEnd/>
          </a:ln>
        </p:spPr>
      </p:pic>
      <p:sp>
        <p:nvSpPr>
          <p:cNvPr id="45061" name="Rectangle 2"/>
          <p:cNvSpPr>
            <a:spLocks noGrp="1" noChangeArrowheads="1"/>
          </p:cNvSpPr>
          <p:nvPr>
            <p:ph type="title"/>
          </p:nvPr>
        </p:nvSpPr>
        <p:spPr>
          <a:xfrm>
            <a:off x="-457200" y="76200"/>
            <a:ext cx="5334000" cy="1143000"/>
          </a:xfrm>
        </p:spPr>
        <p:txBody>
          <a:bodyPr/>
          <a:lstStyle/>
          <a:p>
            <a:pPr eaLnBrk="1" hangingPunct="1"/>
            <a:r>
              <a:rPr lang="en-US" smtClean="0"/>
              <a:t>Parasites</a:t>
            </a:r>
            <a:br>
              <a:rPr lang="en-US" smtClean="0"/>
            </a:br>
            <a:r>
              <a:rPr lang="en-US" sz="2800" smtClean="0"/>
              <a:t>(technically Parasitoids)</a:t>
            </a:r>
            <a:endParaRPr lang="en-US" smtClean="0"/>
          </a:p>
        </p:txBody>
      </p:sp>
      <p:sp>
        <p:nvSpPr>
          <p:cNvPr id="45062" name="Text Box 13"/>
          <p:cNvSpPr txBox="1">
            <a:spLocks noChangeArrowheads="1"/>
          </p:cNvSpPr>
          <p:nvPr/>
        </p:nvSpPr>
        <p:spPr bwMode="auto">
          <a:xfrm>
            <a:off x="4114800" y="6324600"/>
            <a:ext cx="30480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Aphid parasite life cycle</a:t>
            </a:r>
            <a:endParaRPr lang="en-US" sz="2000" b="1">
              <a:solidFill>
                <a:schemeClr val="tx2"/>
              </a:solidFill>
            </a:endParaRPr>
          </a:p>
        </p:txBody>
      </p:sp>
      <p:sp>
        <p:nvSpPr>
          <p:cNvPr id="12" name="Slide Number Placeholder 11"/>
          <p:cNvSpPr>
            <a:spLocks noGrp="1"/>
          </p:cNvSpPr>
          <p:nvPr>
            <p:ph type="sldNum" sz="quarter" idx="12"/>
          </p:nvPr>
        </p:nvSpPr>
        <p:spPr/>
        <p:txBody>
          <a:bodyPr/>
          <a:lstStyle/>
          <a:p>
            <a:fld id="{469E1952-E45E-4F9E-A898-6C350C338880}" type="slidenum">
              <a:rPr lang="en-US"/>
              <a:pPr/>
              <a:t>20</a:t>
            </a:fld>
            <a:endParaRPr lang="en-US"/>
          </a:p>
        </p:txBody>
      </p:sp>
      <p:pic>
        <p:nvPicPr>
          <p:cNvPr id="45064" name="Picture 18" descr="I-LP-SGUA-HE.009 cropped.jpg"/>
          <p:cNvPicPr>
            <a:picLocks noChangeAspect="1"/>
          </p:cNvPicPr>
          <p:nvPr/>
        </p:nvPicPr>
        <p:blipFill>
          <a:blip r:embed="rId4"/>
          <a:srcRect t="11668" r="2449"/>
          <a:stretch>
            <a:fillRect/>
          </a:stretch>
        </p:blipFill>
        <p:spPr bwMode="auto">
          <a:xfrm>
            <a:off x="6629400" y="533400"/>
            <a:ext cx="2209800" cy="2233613"/>
          </a:xfrm>
          <a:prstGeom prst="rect">
            <a:avLst/>
          </a:prstGeom>
          <a:noFill/>
          <a:ln w="9525">
            <a:solidFill>
              <a:srgbClr val="FBFFFC"/>
            </a:solidFill>
            <a:miter lim="800000"/>
            <a:headEnd/>
            <a:tailEnd/>
          </a:ln>
        </p:spPr>
      </p:pic>
      <p:pic>
        <p:nvPicPr>
          <p:cNvPr id="45065" name="Picture 19" descr="&#10;Picture 1.png                                                  0003F21ESteve                          BE1EA52B:"/>
          <p:cNvPicPr>
            <a:picLocks noChangeAspect="1" noChangeArrowheads="1"/>
          </p:cNvPicPr>
          <p:nvPr/>
        </p:nvPicPr>
        <p:blipFill>
          <a:blip r:embed="rId5">
            <a:lum bright="2000"/>
          </a:blip>
          <a:srcRect l="14575"/>
          <a:stretch>
            <a:fillRect/>
          </a:stretch>
        </p:blipFill>
        <p:spPr bwMode="auto">
          <a:xfrm>
            <a:off x="4343400" y="685800"/>
            <a:ext cx="2133600" cy="2057400"/>
          </a:xfrm>
          <a:prstGeom prst="rect">
            <a:avLst/>
          </a:prstGeom>
          <a:noFill/>
          <a:ln w="9525">
            <a:solidFill>
              <a:srgbClr val="FBFFFC"/>
            </a:solidFill>
            <a:miter lim="800000"/>
            <a:headEnd/>
            <a:tailEnd/>
          </a:ln>
        </p:spPr>
      </p:pic>
      <p:sp>
        <p:nvSpPr>
          <p:cNvPr id="16" name="Text Box 13"/>
          <p:cNvSpPr txBox="1">
            <a:spLocks noChangeArrowheads="1"/>
          </p:cNvSpPr>
          <p:nvPr/>
        </p:nvSpPr>
        <p:spPr bwMode="auto">
          <a:xfrm>
            <a:off x="4343400" y="304800"/>
            <a:ext cx="2133600" cy="708025"/>
          </a:xfrm>
          <a:prstGeom prst="rect">
            <a:avLst/>
          </a:prstGeom>
          <a:solidFill>
            <a:schemeClr val="bg1">
              <a:lumMod val="10000"/>
              <a:lumOff val="90000"/>
            </a:schemeClr>
          </a:solidFill>
          <a:ln w="9525">
            <a:noFill/>
            <a:miter lim="800000"/>
            <a:headEnd/>
            <a:tailEnd/>
          </a:ln>
        </p:spPr>
        <p:txBody>
          <a:bodyPr>
            <a:spAutoFit/>
          </a:bodyPr>
          <a:lstStyle/>
          <a:p>
            <a:pPr algn="ctr"/>
            <a:r>
              <a:rPr lang="en-US" sz="2000">
                <a:solidFill>
                  <a:schemeClr val="tx2"/>
                </a:solidFill>
              </a:rPr>
              <a:t>Wasp laying egg in aphid host</a:t>
            </a:r>
            <a:endParaRPr lang="en-US" sz="2000" b="1">
              <a:solidFill>
                <a:schemeClr val="tx2"/>
              </a:solidFill>
            </a:endParaRPr>
          </a:p>
        </p:txBody>
      </p:sp>
      <p:sp>
        <p:nvSpPr>
          <p:cNvPr id="17" name="Text Box 13"/>
          <p:cNvSpPr txBox="1">
            <a:spLocks noChangeArrowheads="1"/>
          </p:cNvSpPr>
          <p:nvPr/>
        </p:nvSpPr>
        <p:spPr bwMode="auto">
          <a:xfrm>
            <a:off x="6629400" y="304800"/>
            <a:ext cx="2209800" cy="708025"/>
          </a:xfrm>
          <a:prstGeom prst="rect">
            <a:avLst/>
          </a:prstGeom>
          <a:solidFill>
            <a:schemeClr val="bg1">
              <a:lumMod val="10000"/>
              <a:lumOff val="90000"/>
            </a:schemeClr>
          </a:solidFill>
          <a:ln w="9525">
            <a:noFill/>
            <a:miter lim="800000"/>
            <a:headEnd/>
            <a:tailEnd/>
          </a:ln>
        </p:spPr>
        <p:txBody>
          <a:bodyPr>
            <a:spAutoFit/>
          </a:bodyPr>
          <a:lstStyle/>
          <a:p>
            <a:pPr algn="ctr"/>
            <a:r>
              <a:rPr lang="en-US" sz="2000">
                <a:solidFill>
                  <a:schemeClr val="tx2"/>
                </a:solidFill>
              </a:rPr>
              <a:t>Caterpillar parasitoid</a:t>
            </a:r>
            <a:endParaRPr lang="en-US" sz="2000" b="1">
              <a:solidFill>
                <a:schemeClr val="tx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114300" y="0"/>
            <a:ext cx="8915400" cy="990600"/>
          </a:xfrm>
        </p:spPr>
        <p:txBody>
          <a:bodyPr/>
          <a:lstStyle/>
          <a:p>
            <a:pPr eaLnBrk="1" hangingPunct="1"/>
            <a:r>
              <a:rPr lang="en-US" smtClean="0"/>
              <a:t>Signs of Parasitization</a:t>
            </a:r>
          </a:p>
        </p:txBody>
      </p:sp>
      <p:sp>
        <p:nvSpPr>
          <p:cNvPr id="47107" name="Rectangle 7"/>
          <p:cNvSpPr>
            <a:spLocks noGrp="1" noChangeArrowheads="1"/>
          </p:cNvSpPr>
          <p:nvPr>
            <p:ph type="body" sz="half" idx="4294967295"/>
          </p:nvPr>
        </p:nvSpPr>
        <p:spPr>
          <a:xfrm>
            <a:off x="457200" y="914400"/>
            <a:ext cx="8534400" cy="838200"/>
          </a:xfrm>
        </p:spPr>
        <p:txBody>
          <a:bodyPr/>
          <a:lstStyle/>
          <a:p>
            <a:pPr marL="0">
              <a:lnSpc>
                <a:spcPct val="90000"/>
              </a:lnSpc>
              <a:buFontTx/>
              <a:buNone/>
            </a:pPr>
            <a:r>
              <a:rPr lang="en-US" sz="2800" smtClean="0"/>
              <a:t>Adult wasps are very small. You will more likely see evidence of parasite activity:</a:t>
            </a:r>
          </a:p>
        </p:txBody>
      </p:sp>
      <p:sp>
        <p:nvSpPr>
          <p:cNvPr id="47108" name="Rectangle 7"/>
          <p:cNvSpPr>
            <a:spLocks noChangeArrowheads="1"/>
          </p:cNvSpPr>
          <p:nvPr/>
        </p:nvSpPr>
        <p:spPr bwMode="auto">
          <a:xfrm>
            <a:off x="4267200" y="1676400"/>
            <a:ext cx="4648200" cy="2514600"/>
          </a:xfrm>
          <a:prstGeom prst="rect">
            <a:avLst/>
          </a:prstGeom>
          <a:noFill/>
          <a:ln w="9525">
            <a:noFill/>
            <a:miter lim="800000"/>
            <a:headEnd/>
            <a:tailEnd/>
          </a:ln>
        </p:spPr>
        <p:txBody>
          <a:bodyPr/>
          <a:lstStyle/>
          <a:p>
            <a:pPr marL="342900" indent="-342900">
              <a:lnSpc>
                <a:spcPct val="90000"/>
              </a:lnSpc>
              <a:spcBef>
                <a:spcPts val="1200"/>
              </a:spcBef>
              <a:buFontTx/>
              <a:buChar char="•"/>
            </a:pPr>
            <a:r>
              <a:rPr lang="en-US" sz="2800">
                <a:solidFill>
                  <a:srgbClr val="FFEEB1"/>
                </a:solidFill>
              </a:rPr>
              <a:t>Hosts that darken or differ in color from normal</a:t>
            </a:r>
          </a:p>
          <a:p>
            <a:pPr marL="342900" indent="-342900">
              <a:lnSpc>
                <a:spcPct val="90000"/>
              </a:lnSpc>
              <a:spcBef>
                <a:spcPts val="1200"/>
              </a:spcBef>
              <a:buFontTx/>
              <a:buChar char="•"/>
            </a:pPr>
            <a:r>
              <a:rPr lang="en-US" sz="2800">
                <a:solidFill>
                  <a:srgbClr val="FFEEB1"/>
                </a:solidFill>
              </a:rPr>
              <a:t>The immature parasite itself is sometimes visible through the host’s surface</a:t>
            </a:r>
          </a:p>
        </p:txBody>
      </p:sp>
      <p:pic>
        <p:nvPicPr>
          <p:cNvPr id="11" name="Picture 10" descr="Picture 3.png"/>
          <p:cNvPicPr>
            <a:picLocks noChangeAspect="1"/>
          </p:cNvPicPr>
          <p:nvPr/>
        </p:nvPicPr>
        <p:blipFill>
          <a:blip r:embed="rId3"/>
          <a:stretch>
            <a:fillRect/>
          </a:stretch>
        </p:blipFill>
        <p:spPr>
          <a:xfrm>
            <a:off x="609600" y="4191000"/>
            <a:ext cx="3581400" cy="2136775"/>
          </a:xfrm>
          <a:prstGeom prst="rect">
            <a:avLst/>
          </a:prstGeom>
          <a:ln>
            <a:solidFill>
              <a:schemeClr val="bg1">
                <a:lumMod val="10000"/>
                <a:lumOff val="90000"/>
              </a:schemeClr>
            </a:solidFill>
          </a:ln>
        </p:spPr>
      </p:pic>
      <p:sp>
        <p:nvSpPr>
          <p:cNvPr id="13" name="Text Box 22"/>
          <p:cNvSpPr txBox="1">
            <a:spLocks noChangeArrowheads="1"/>
          </p:cNvSpPr>
          <p:nvPr/>
        </p:nvSpPr>
        <p:spPr bwMode="auto">
          <a:xfrm>
            <a:off x="1447800" y="4191000"/>
            <a:ext cx="28956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Dark parasitized eggs</a:t>
            </a:r>
          </a:p>
        </p:txBody>
      </p:sp>
      <p:pic>
        <p:nvPicPr>
          <p:cNvPr id="19" name="Picture 18" descr="Picture 10.png"/>
          <p:cNvPicPr>
            <a:picLocks noChangeAspect="1"/>
          </p:cNvPicPr>
          <p:nvPr/>
        </p:nvPicPr>
        <p:blipFill>
          <a:blip r:embed="rId4"/>
          <a:srcRect l="2361"/>
          <a:stretch>
            <a:fillRect/>
          </a:stretch>
        </p:blipFill>
        <p:spPr>
          <a:xfrm>
            <a:off x="593725" y="1981200"/>
            <a:ext cx="3597275" cy="1981200"/>
          </a:xfrm>
          <a:prstGeom prst="rect">
            <a:avLst/>
          </a:prstGeom>
          <a:ln>
            <a:solidFill>
              <a:schemeClr val="bg1">
                <a:lumMod val="10000"/>
                <a:lumOff val="90000"/>
              </a:schemeClr>
            </a:solidFill>
          </a:ln>
        </p:spPr>
      </p:pic>
      <p:sp>
        <p:nvSpPr>
          <p:cNvPr id="14" name="Text Box 22"/>
          <p:cNvSpPr txBox="1">
            <a:spLocks noChangeArrowheads="1"/>
          </p:cNvSpPr>
          <p:nvPr/>
        </p:nvSpPr>
        <p:spPr bwMode="auto">
          <a:xfrm>
            <a:off x="1257300" y="3581400"/>
            <a:ext cx="30861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charset="0"/>
                <a:ea typeface="ＭＳ Ｐゴシック" charset="-128"/>
              </a:rPr>
              <a:t>Dark parasitized scales</a:t>
            </a:r>
          </a:p>
        </p:txBody>
      </p:sp>
      <p:sp>
        <p:nvSpPr>
          <p:cNvPr id="15" name="Slide Number Placeholder 14"/>
          <p:cNvSpPr>
            <a:spLocks noGrp="1"/>
          </p:cNvSpPr>
          <p:nvPr>
            <p:ph type="sldNum" sz="quarter" idx="12"/>
          </p:nvPr>
        </p:nvSpPr>
        <p:spPr/>
        <p:txBody>
          <a:bodyPr/>
          <a:lstStyle/>
          <a:p>
            <a:fld id="{522CAA50-6613-4FDD-9F01-4C48A655D16F}" type="slidenum">
              <a:rPr lang="en-US"/>
              <a:pPr/>
              <a:t>21</a:t>
            </a:fld>
            <a:endParaRPr lang="en-US"/>
          </a:p>
        </p:txBody>
      </p:sp>
      <p:pic>
        <p:nvPicPr>
          <p:cNvPr id="47114" name="Picture 11" descr="I-LP-SCON-AS.003.jpg"/>
          <p:cNvPicPr>
            <a:picLocks noChangeAspect="1"/>
          </p:cNvPicPr>
          <p:nvPr/>
        </p:nvPicPr>
        <p:blipFill>
          <a:blip r:embed="rId5"/>
          <a:srcRect l="19705" b="22929"/>
          <a:stretch>
            <a:fillRect/>
          </a:stretch>
        </p:blipFill>
        <p:spPr bwMode="auto">
          <a:xfrm>
            <a:off x="4800600" y="4251325"/>
            <a:ext cx="3267075" cy="2073275"/>
          </a:xfrm>
          <a:prstGeom prst="rect">
            <a:avLst/>
          </a:prstGeom>
          <a:noFill/>
          <a:ln w="9525">
            <a:solidFill>
              <a:srgbClr val="BBE0E3"/>
            </a:solidFill>
            <a:miter lim="800000"/>
            <a:headEnd/>
            <a:tailEnd/>
          </a:ln>
        </p:spPr>
      </p:pic>
      <p:sp>
        <p:nvSpPr>
          <p:cNvPr id="21" name="Text Box 22"/>
          <p:cNvSpPr txBox="1">
            <a:spLocks noChangeArrowheads="1"/>
          </p:cNvSpPr>
          <p:nvPr/>
        </p:nvSpPr>
        <p:spPr bwMode="auto">
          <a:xfrm>
            <a:off x="4724400" y="4038600"/>
            <a:ext cx="34290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a:latin typeface="Arial" pitchFamily="-106" charset="0"/>
              </a:rPr>
              <a:t>Parasite cocoons or pupae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52400" y="0"/>
            <a:ext cx="8915400" cy="990600"/>
          </a:xfrm>
        </p:spPr>
        <p:txBody>
          <a:bodyPr/>
          <a:lstStyle/>
          <a:p>
            <a:pPr eaLnBrk="1" hangingPunct="1"/>
            <a:r>
              <a:rPr lang="en-US" smtClean="0"/>
              <a:t>Aphid Parasites</a:t>
            </a:r>
          </a:p>
        </p:txBody>
      </p:sp>
      <p:sp>
        <p:nvSpPr>
          <p:cNvPr id="49155" name="Rectangle 7"/>
          <p:cNvSpPr>
            <a:spLocks noGrp="1" noChangeArrowheads="1"/>
          </p:cNvSpPr>
          <p:nvPr>
            <p:ph type="body" sz="half" idx="4294967295"/>
          </p:nvPr>
        </p:nvSpPr>
        <p:spPr>
          <a:xfrm>
            <a:off x="3657600" y="838200"/>
            <a:ext cx="5486400" cy="3352800"/>
          </a:xfrm>
        </p:spPr>
        <p:txBody>
          <a:bodyPr/>
          <a:lstStyle/>
          <a:p>
            <a:pPr>
              <a:lnSpc>
                <a:spcPct val="90000"/>
              </a:lnSpc>
              <a:buFontTx/>
              <a:buNone/>
            </a:pPr>
            <a:r>
              <a:rPr lang="en-US" sz="2800" smtClean="0"/>
              <a:t>When an aphid parasite pupates, it causes mummification:</a:t>
            </a:r>
          </a:p>
          <a:p>
            <a:pPr>
              <a:lnSpc>
                <a:spcPct val="90000"/>
              </a:lnSpc>
              <a:buFont typeface="Times" pitchFamily="-106" charset="0"/>
              <a:buChar char="•"/>
            </a:pPr>
            <a:r>
              <a:rPr lang="en-US" sz="2800" smtClean="0"/>
              <a:t>The host is killed and bloats</a:t>
            </a:r>
          </a:p>
          <a:p>
            <a:pPr>
              <a:lnSpc>
                <a:spcPct val="90000"/>
              </a:lnSpc>
              <a:buFont typeface="Times" pitchFamily="-106" charset="0"/>
              <a:buChar char="•"/>
            </a:pPr>
            <a:r>
              <a:rPr lang="en-US" sz="2800" smtClean="0"/>
              <a:t>The outside becomes firm and crusty and may change color</a:t>
            </a:r>
          </a:p>
          <a:p>
            <a:pPr>
              <a:lnSpc>
                <a:spcPct val="90000"/>
              </a:lnSpc>
              <a:buFont typeface="Times" pitchFamily="-106" charset="0"/>
              <a:buChar char="•"/>
            </a:pPr>
            <a:r>
              <a:rPr lang="en-US" sz="2800" smtClean="0"/>
              <a:t>After the parasite emerges, it may leave a hole in the pest it killed</a:t>
            </a:r>
          </a:p>
        </p:txBody>
      </p:sp>
      <p:pic>
        <p:nvPicPr>
          <p:cNvPr id="12" name="Picture 11" descr="Picture 4.png"/>
          <p:cNvPicPr>
            <a:picLocks noChangeAspect="1"/>
          </p:cNvPicPr>
          <p:nvPr/>
        </p:nvPicPr>
        <p:blipFill>
          <a:blip r:embed="rId3"/>
          <a:srcRect r="7688"/>
          <a:stretch>
            <a:fillRect/>
          </a:stretch>
        </p:blipFill>
        <p:spPr>
          <a:xfrm>
            <a:off x="474663" y="3962400"/>
            <a:ext cx="3136900" cy="2286000"/>
          </a:xfrm>
          <a:prstGeom prst="rect">
            <a:avLst/>
          </a:prstGeom>
          <a:ln>
            <a:solidFill>
              <a:schemeClr val="bg1">
                <a:lumMod val="10000"/>
                <a:lumOff val="90000"/>
              </a:schemeClr>
            </a:solidFill>
          </a:ln>
        </p:spPr>
      </p:pic>
      <p:sp>
        <p:nvSpPr>
          <p:cNvPr id="14" name="Text Box 22"/>
          <p:cNvSpPr txBox="1">
            <a:spLocks noChangeArrowheads="1"/>
          </p:cNvSpPr>
          <p:nvPr/>
        </p:nvSpPr>
        <p:spPr bwMode="auto">
          <a:xfrm>
            <a:off x="152400" y="5943600"/>
            <a:ext cx="19050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a:latin typeface="Arial" pitchFamily="-112" charset="0"/>
                <a:ea typeface="ＭＳ Ｐゴシック" pitchFamily="-112" charset="-128"/>
              </a:rPr>
              <a:t>Aphid mummy</a:t>
            </a:r>
          </a:p>
        </p:txBody>
      </p:sp>
      <p:pic>
        <p:nvPicPr>
          <p:cNvPr id="11" name="Picture 10" descr="Picture 8.png"/>
          <p:cNvPicPr>
            <a:picLocks noChangeAspect="1"/>
          </p:cNvPicPr>
          <p:nvPr/>
        </p:nvPicPr>
        <p:blipFill>
          <a:blip r:embed="rId4"/>
          <a:stretch>
            <a:fillRect/>
          </a:stretch>
        </p:blipFill>
        <p:spPr>
          <a:xfrm>
            <a:off x="5105400" y="4495800"/>
            <a:ext cx="3048000" cy="2182813"/>
          </a:xfrm>
          <a:prstGeom prst="rect">
            <a:avLst/>
          </a:prstGeom>
          <a:ln>
            <a:solidFill>
              <a:schemeClr val="bg1">
                <a:lumMod val="10000"/>
                <a:lumOff val="90000"/>
              </a:schemeClr>
            </a:solidFill>
          </a:ln>
        </p:spPr>
      </p:pic>
      <p:sp>
        <p:nvSpPr>
          <p:cNvPr id="13" name="Text Box 22"/>
          <p:cNvSpPr txBox="1">
            <a:spLocks noChangeArrowheads="1"/>
          </p:cNvSpPr>
          <p:nvPr/>
        </p:nvSpPr>
        <p:spPr bwMode="auto">
          <a:xfrm>
            <a:off x="6477000" y="4191000"/>
            <a:ext cx="2362200" cy="708025"/>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pitchFamily="-111" charset="0"/>
                <a:ea typeface="ＭＳ Ｐゴシック" pitchFamily="-111" charset="-128"/>
              </a:rPr>
              <a:t>Adult wasp and exit hole</a:t>
            </a:r>
          </a:p>
        </p:txBody>
      </p:sp>
      <p:sp>
        <p:nvSpPr>
          <p:cNvPr id="16" name="Slide Number Placeholder 15"/>
          <p:cNvSpPr>
            <a:spLocks noGrp="1"/>
          </p:cNvSpPr>
          <p:nvPr>
            <p:ph type="sldNum" sz="quarter" idx="12"/>
          </p:nvPr>
        </p:nvSpPr>
        <p:spPr/>
        <p:txBody>
          <a:bodyPr/>
          <a:lstStyle/>
          <a:p>
            <a:fld id="{2F38C539-BEB1-4ED1-A5B7-C63EFEEEB075}" type="slidenum">
              <a:rPr lang="en-US"/>
              <a:pPr/>
              <a:t>22</a:t>
            </a:fld>
            <a:endParaRPr lang="en-US"/>
          </a:p>
        </p:txBody>
      </p:sp>
      <p:sp>
        <p:nvSpPr>
          <p:cNvPr id="17" name="Text Box 22"/>
          <p:cNvSpPr txBox="1">
            <a:spLocks noChangeArrowheads="1"/>
          </p:cNvSpPr>
          <p:nvPr/>
        </p:nvSpPr>
        <p:spPr bwMode="auto">
          <a:xfrm>
            <a:off x="2362200" y="5943600"/>
            <a:ext cx="19050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latin typeface="Arial" pitchFamily="-111" charset="0"/>
                <a:ea typeface="ＭＳ Ｐゴシック" pitchFamily="-111" charset="-128"/>
              </a:rPr>
              <a:t>Healthy aphid</a:t>
            </a:r>
          </a:p>
        </p:txBody>
      </p:sp>
      <p:pic>
        <p:nvPicPr>
          <p:cNvPr id="20" name="Picture 19" descr="Picture 7.png"/>
          <p:cNvPicPr>
            <a:picLocks noChangeAspect="1"/>
          </p:cNvPicPr>
          <p:nvPr/>
        </p:nvPicPr>
        <p:blipFill>
          <a:blip r:embed="rId5"/>
          <a:srcRect l="1936" r="6383"/>
          <a:stretch>
            <a:fillRect/>
          </a:stretch>
        </p:blipFill>
        <p:spPr>
          <a:xfrm>
            <a:off x="447675" y="1066800"/>
            <a:ext cx="3187700" cy="2522538"/>
          </a:xfrm>
          <a:prstGeom prst="rect">
            <a:avLst/>
          </a:prstGeom>
          <a:ln>
            <a:solidFill>
              <a:schemeClr val="bg1">
                <a:lumMod val="10000"/>
                <a:lumOff val="90000"/>
              </a:schemeClr>
            </a:solidFill>
          </a:ln>
        </p:spPr>
      </p:pic>
      <p:sp>
        <p:nvSpPr>
          <p:cNvPr id="21" name="Text Box 22"/>
          <p:cNvSpPr txBox="1">
            <a:spLocks noChangeArrowheads="1"/>
          </p:cNvSpPr>
          <p:nvPr/>
        </p:nvSpPr>
        <p:spPr bwMode="auto">
          <a:xfrm>
            <a:off x="381000" y="990600"/>
            <a:ext cx="2667000" cy="400050"/>
          </a:xfrm>
          <a:prstGeom prst="rect">
            <a:avLst/>
          </a:prstGeom>
          <a:solidFill>
            <a:schemeClr val="bg1">
              <a:lumMod val="10000"/>
              <a:lumOff val="90000"/>
            </a:schemeClr>
          </a:solidFill>
          <a:ln w="9525">
            <a:noFill/>
            <a:miter lim="800000"/>
            <a:headEnd/>
            <a:tailEnd/>
          </a:ln>
        </p:spPr>
        <p:txBody>
          <a:bodyPr>
            <a:spAutoFit/>
          </a:bodyPr>
          <a:lstStyle/>
          <a:p>
            <a:pPr algn="ctr"/>
            <a:r>
              <a:rPr lang="en-US" sz="2000"/>
              <a:t>Black aphid “mummy”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609600" y="-152400"/>
            <a:ext cx="3581400" cy="1143000"/>
          </a:xfrm>
        </p:spPr>
        <p:txBody>
          <a:bodyPr/>
          <a:lstStyle/>
          <a:p>
            <a:pPr eaLnBrk="1" hangingPunct="1"/>
            <a:r>
              <a:rPr lang="en-US" smtClean="0"/>
              <a:t>Pathogens</a:t>
            </a:r>
          </a:p>
        </p:txBody>
      </p:sp>
      <p:pic>
        <p:nvPicPr>
          <p:cNvPr id="24586" name="Picture 9" descr="Picture 17.png"/>
          <p:cNvPicPr>
            <a:picLocks noChangeAspect="1"/>
          </p:cNvPicPr>
          <p:nvPr/>
        </p:nvPicPr>
        <p:blipFill>
          <a:blip r:embed="rId3"/>
          <a:srcRect/>
          <a:stretch>
            <a:fillRect/>
          </a:stretch>
        </p:blipFill>
        <p:spPr bwMode="auto">
          <a:xfrm>
            <a:off x="4953000" y="304800"/>
            <a:ext cx="3748088" cy="2844800"/>
          </a:xfrm>
          <a:prstGeom prst="rect">
            <a:avLst/>
          </a:prstGeom>
          <a:noFill/>
          <a:ln w="9525">
            <a:solidFill>
              <a:schemeClr val="bg1">
                <a:lumMod val="10000"/>
                <a:lumOff val="90000"/>
              </a:schemeClr>
            </a:solidFill>
            <a:miter lim="800000"/>
            <a:headEnd/>
            <a:tailEnd/>
          </a:ln>
        </p:spPr>
      </p:pic>
      <p:pic>
        <p:nvPicPr>
          <p:cNvPr id="24587" name="Picture 10" descr="Picture 20.png"/>
          <p:cNvPicPr>
            <a:picLocks noChangeAspect="1"/>
          </p:cNvPicPr>
          <p:nvPr/>
        </p:nvPicPr>
        <p:blipFill>
          <a:blip r:embed="rId4"/>
          <a:srcRect/>
          <a:stretch>
            <a:fillRect/>
          </a:stretch>
        </p:blipFill>
        <p:spPr bwMode="auto">
          <a:xfrm>
            <a:off x="5029200" y="3352800"/>
            <a:ext cx="3576638" cy="2916238"/>
          </a:xfrm>
          <a:prstGeom prst="rect">
            <a:avLst/>
          </a:prstGeom>
          <a:noFill/>
          <a:ln w="9525">
            <a:solidFill>
              <a:schemeClr val="bg1">
                <a:lumMod val="10000"/>
                <a:lumOff val="90000"/>
              </a:schemeClr>
            </a:solidFill>
            <a:miter lim="800000"/>
            <a:headEnd/>
            <a:tailEnd/>
          </a:ln>
        </p:spPr>
      </p:pic>
      <p:pic>
        <p:nvPicPr>
          <p:cNvPr id="24588" name="Picture 11" descr="Picture 21.png"/>
          <p:cNvPicPr>
            <a:picLocks noChangeAspect="1"/>
          </p:cNvPicPr>
          <p:nvPr/>
        </p:nvPicPr>
        <p:blipFill>
          <a:blip r:embed="rId5"/>
          <a:srcRect t="5556" r="14110"/>
          <a:stretch>
            <a:fillRect/>
          </a:stretch>
        </p:blipFill>
        <p:spPr bwMode="auto">
          <a:xfrm>
            <a:off x="1600200" y="4114800"/>
            <a:ext cx="2782888" cy="2590800"/>
          </a:xfrm>
          <a:prstGeom prst="rect">
            <a:avLst/>
          </a:prstGeom>
          <a:noFill/>
          <a:ln w="9525">
            <a:solidFill>
              <a:schemeClr val="bg1">
                <a:lumMod val="10000"/>
                <a:lumOff val="90000"/>
              </a:schemeClr>
            </a:solidFill>
            <a:miter lim="800000"/>
            <a:headEnd/>
            <a:tailEnd/>
          </a:ln>
        </p:spPr>
      </p:pic>
      <p:sp>
        <p:nvSpPr>
          <p:cNvPr id="51206" name="TextBox 19"/>
          <p:cNvSpPr txBox="1">
            <a:spLocks noChangeArrowheads="1"/>
          </p:cNvSpPr>
          <p:nvPr/>
        </p:nvSpPr>
        <p:spPr bwMode="auto">
          <a:xfrm>
            <a:off x="304800" y="771525"/>
            <a:ext cx="4724400" cy="3292475"/>
          </a:xfrm>
          <a:prstGeom prst="rect">
            <a:avLst/>
          </a:prstGeom>
          <a:noFill/>
          <a:ln w="9525">
            <a:noFill/>
            <a:miter lim="800000"/>
            <a:headEnd/>
            <a:tailEnd/>
          </a:ln>
        </p:spPr>
        <p:txBody>
          <a:bodyPr>
            <a:spAutoFit/>
          </a:bodyPr>
          <a:lstStyle/>
          <a:p>
            <a:pPr>
              <a:spcBef>
                <a:spcPts val="1200"/>
              </a:spcBef>
            </a:pPr>
            <a:r>
              <a:rPr lang="en-US" sz="2800">
                <a:solidFill>
                  <a:srgbClr val="FFEEB1"/>
                </a:solidFill>
              </a:rPr>
              <a:t>Beneficial microorganisms that cause disease:</a:t>
            </a:r>
          </a:p>
          <a:p>
            <a:pPr>
              <a:spcBef>
                <a:spcPts val="1200"/>
              </a:spcBef>
              <a:buFont typeface="Arial" pitchFamily="34" charset="0"/>
              <a:buChar char="•"/>
            </a:pPr>
            <a:r>
              <a:rPr lang="en-US" sz="2800">
                <a:solidFill>
                  <a:srgbClr val="FFEEB1"/>
                </a:solidFill>
              </a:rPr>
              <a:t> Bacteria</a:t>
            </a:r>
          </a:p>
          <a:p>
            <a:pPr>
              <a:spcBef>
                <a:spcPts val="1200"/>
              </a:spcBef>
              <a:buFont typeface="Arial" pitchFamily="34" charset="0"/>
              <a:buChar char="•"/>
            </a:pPr>
            <a:r>
              <a:rPr lang="en-US" sz="2800">
                <a:solidFill>
                  <a:srgbClr val="FFEEB1"/>
                </a:solidFill>
              </a:rPr>
              <a:t> Fungi</a:t>
            </a:r>
          </a:p>
          <a:p>
            <a:pPr>
              <a:spcBef>
                <a:spcPts val="1200"/>
              </a:spcBef>
              <a:buFont typeface="Arial" pitchFamily="34" charset="0"/>
              <a:buChar char="•"/>
            </a:pPr>
            <a:r>
              <a:rPr lang="en-US" sz="2800">
                <a:solidFill>
                  <a:srgbClr val="FFEEB1"/>
                </a:solidFill>
              </a:rPr>
              <a:t> Viruses</a:t>
            </a:r>
          </a:p>
          <a:p>
            <a:pPr>
              <a:spcBef>
                <a:spcPts val="1200"/>
              </a:spcBef>
              <a:buFont typeface="Arial" pitchFamily="34" charset="0"/>
              <a:buChar char="•"/>
            </a:pPr>
            <a:r>
              <a:rPr lang="en-US" sz="2800">
                <a:solidFill>
                  <a:srgbClr val="FFEEB1"/>
                </a:solidFill>
              </a:rPr>
              <a:t> Insect-killing nematodes</a:t>
            </a:r>
          </a:p>
        </p:txBody>
      </p:sp>
      <p:sp>
        <p:nvSpPr>
          <p:cNvPr id="51207" name="Line Callout 1 20"/>
          <p:cNvSpPr>
            <a:spLocks/>
          </p:cNvSpPr>
          <p:nvPr/>
        </p:nvSpPr>
        <p:spPr bwMode="auto">
          <a:xfrm flipH="1">
            <a:off x="4038600" y="304800"/>
            <a:ext cx="1219200" cy="381000"/>
          </a:xfrm>
          <a:prstGeom prst="borderCallout1">
            <a:avLst>
              <a:gd name="adj1" fmla="val 18750"/>
              <a:gd name="adj2" fmla="val -8333"/>
              <a:gd name="adj3" fmla="val 112500"/>
              <a:gd name="adj4" fmla="val -38333"/>
            </a:avLst>
          </a:prstGeom>
          <a:solidFill>
            <a:schemeClr val="accent1"/>
          </a:solidFill>
          <a:ln w="38100">
            <a:solidFill>
              <a:schemeClr val="tx1"/>
            </a:solidFill>
            <a:round/>
            <a:headEnd/>
            <a:tailEnd type="triangle" w="med" len="med"/>
          </a:ln>
        </p:spPr>
        <p:txBody>
          <a:bodyPr/>
          <a:lstStyle/>
          <a:p>
            <a:pPr algn="ctr"/>
            <a:r>
              <a:rPr lang="en-US" sz="2000"/>
              <a:t>Healthy</a:t>
            </a:r>
          </a:p>
        </p:txBody>
      </p:sp>
      <p:sp>
        <p:nvSpPr>
          <p:cNvPr id="51208" name="Line Callout 1 21"/>
          <p:cNvSpPr>
            <a:spLocks/>
          </p:cNvSpPr>
          <p:nvPr/>
        </p:nvSpPr>
        <p:spPr bwMode="auto">
          <a:xfrm flipH="1">
            <a:off x="4876800" y="2819400"/>
            <a:ext cx="1981200" cy="381000"/>
          </a:xfrm>
          <a:prstGeom prst="borderCallout1">
            <a:avLst>
              <a:gd name="adj1" fmla="val 18750"/>
              <a:gd name="adj2" fmla="val -8333"/>
              <a:gd name="adj3" fmla="val -77500"/>
              <a:gd name="adj4" fmla="val -24713"/>
            </a:avLst>
          </a:prstGeom>
          <a:solidFill>
            <a:schemeClr val="accent1"/>
          </a:solidFill>
          <a:ln w="38100">
            <a:solidFill>
              <a:schemeClr val="tx1"/>
            </a:solidFill>
            <a:round/>
            <a:headEnd/>
            <a:tailEnd type="triangle" w="med" len="med"/>
          </a:ln>
        </p:spPr>
        <p:txBody>
          <a:bodyPr/>
          <a:lstStyle/>
          <a:p>
            <a:pPr algn="ctr"/>
            <a:r>
              <a:rPr lang="en-US" sz="2000"/>
              <a:t>Virus infected</a:t>
            </a:r>
          </a:p>
        </p:txBody>
      </p:sp>
      <p:sp>
        <p:nvSpPr>
          <p:cNvPr id="51209" name="Line Callout 1 22"/>
          <p:cNvSpPr>
            <a:spLocks/>
          </p:cNvSpPr>
          <p:nvPr/>
        </p:nvSpPr>
        <p:spPr bwMode="auto">
          <a:xfrm flipH="1">
            <a:off x="5257800" y="5791200"/>
            <a:ext cx="1219200" cy="381000"/>
          </a:xfrm>
          <a:prstGeom prst="borderCallout1">
            <a:avLst>
              <a:gd name="adj1" fmla="val 18750"/>
              <a:gd name="adj2" fmla="val -8333"/>
              <a:gd name="adj3" fmla="val -50833"/>
              <a:gd name="adj4" fmla="val -833"/>
            </a:avLst>
          </a:prstGeom>
          <a:solidFill>
            <a:schemeClr val="accent1"/>
          </a:solidFill>
          <a:ln w="38100">
            <a:solidFill>
              <a:schemeClr val="tx1"/>
            </a:solidFill>
            <a:round/>
            <a:headEnd/>
            <a:tailEnd type="triangle" w="med" len="med"/>
          </a:ln>
        </p:spPr>
        <p:txBody>
          <a:bodyPr/>
          <a:lstStyle/>
          <a:p>
            <a:pPr algn="ctr"/>
            <a:r>
              <a:rPr lang="en-US" sz="2000"/>
              <a:t>Healthy</a:t>
            </a:r>
          </a:p>
        </p:txBody>
      </p:sp>
      <p:sp>
        <p:nvSpPr>
          <p:cNvPr id="51210" name="Line Callout 1 24"/>
          <p:cNvSpPr>
            <a:spLocks/>
          </p:cNvSpPr>
          <p:nvPr/>
        </p:nvSpPr>
        <p:spPr bwMode="auto">
          <a:xfrm flipH="1">
            <a:off x="7162800" y="5638800"/>
            <a:ext cx="1524000" cy="685800"/>
          </a:xfrm>
          <a:prstGeom prst="borderCallout1">
            <a:avLst>
              <a:gd name="adj1" fmla="val 3935"/>
              <a:gd name="adj2" fmla="val 8333"/>
              <a:gd name="adj3" fmla="val -43056"/>
              <a:gd name="adj4" fmla="val 12500"/>
            </a:avLst>
          </a:prstGeom>
          <a:solidFill>
            <a:schemeClr val="accent1"/>
          </a:solidFill>
          <a:ln w="38100">
            <a:solidFill>
              <a:schemeClr val="tx1"/>
            </a:solidFill>
            <a:round/>
            <a:headEnd/>
            <a:tailEnd type="triangle" w="med" len="med"/>
          </a:ln>
        </p:spPr>
        <p:txBody>
          <a:bodyPr/>
          <a:lstStyle/>
          <a:p>
            <a:pPr algn="ctr"/>
            <a:r>
              <a:rPr lang="en-US" sz="2000"/>
              <a:t>Nematode infected</a:t>
            </a:r>
          </a:p>
        </p:txBody>
      </p:sp>
      <p:sp>
        <p:nvSpPr>
          <p:cNvPr id="51211" name="Line Callout 1 25"/>
          <p:cNvSpPr>
            <a:spLocks/>
          </p:cNvSpPr>
          <p:nvPr/>
        </p:nvSpPr>
        <p:spPr bwMode="auto">
          <a:xfrm flipH="1">
            <a:off x="533400" y="5029200"/>
            <a:ext cx="1371600" cy="685800"/>
          </a:xfrm>
          <a:prstGeom prst="borderCallout1">
            <a:avLst>
              <a:gd name="adj1" fmla="val 18750"/>
              <a:gd name="adj2" fmla="val -8333"/>
              <a:gd name="adj3" fmla="val 63241"/>
              <a:gd name="adj4" fmla="val -40454"/>
            </a:avLst>
          </a:prstGeom>
          <a:solidFill>
            <a:schemeClr val="accent1"/>
          </a:solidFill>
          <a:ln w="38100">
            <a:solidFill>
              <a:schemeClr val="tx1"/>
            </a:solidFill>
            <a:round/>
            <a:headEnd/>
            <a:tailEnd type="triangle" w="med" len="med"/>
          </a:ln>
        </p:spPr>
        <p:txBody>
          <a:bodyPr/>
          <a:lstStyle/>
          <a:p>
            <a:pPr algn="ctr"/>
            <a:r>
              <a:rPr lang="en-US" sz="2000"/>
              <a:t>Fungus infected</a:t>
            </a:r>
          </a:p>
        </p:txBody>
      </p:sp>
      <p:sp>
        <p:nvSpPr>
          <p:cNvPr id="13" name="Slide Number Placeholder 12"/>
          <p:cNvSpPr>
            <a:spLocks noGrp="1"/>
          </p:cNvSpPr>
          <p:nvPr>
            <p:ph type="sldNum" sz="quarter" idx="12"/>
          </p:nvPr>
        </p:nvSpPr>
        <p:spPr/>
        <p:txBody>
          <a:bodyPr/>
          <a:lstStyle/>
          <a:p>
            <a:fld id="{1539A07F-5081-486A-91C0-390E8FB5102E}" type="slidenum">
              <a:rPr lang="en-US"/>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152400" y="76200"/>
            <a:ext cx="4495800" cy="685800"/>
          </a:xfrm>
        </p:spPr>
        <p:txBody>
          <a:bodyPr/>
          <a:lstStyle/>
          <a:p>
            <a:pPr eaLnBrk="1" hangingPunct="1"/>
            <a:r>
              <a:rPr lang="en-US" smtClean="0"/>
              <a:t>Pathogens</a:t>
            </a:r>
          </a:p>
        </p:txBody>
      </p:sp>
      <p:sp>
        <p:nvSpPr>
          <p:cNvPr id="53251" name="Rectangle 7"/>
          <p:cNvSpPr>
            <a:spLocks noGrp="1" noChangeArrowheads="1"/>
          </p:cNvSpPr>
          <p:nvPr>
            <p:ph type="body" sz="half" idx="4294967295"/>
          </p:nvPr>
        </p:nvSpPr>
        <p:spPr>
          <a:xfrm>
            <a:off x="4267200" y="457200"/>
            <a:ext cx="4800600" cy="3962400"/>
          </a:xfrm>
        </p:spPr>
        <p:txBody>
          <a:bodyPr/>
          <a:lstStyle/>
          <a:p>
            <a:pPr>
              <a:lnSpc>
                <a:spcPct val="90000"/>
              </a:lnSpc>
              <a:buFontTx/>
              <a:buNone/>
            </a:pPr>
            <a:r>
              <a:rPr lang="en-US" sz="2800" i="1" smtClean="0"/>
              <a:t>Bacillus thuringiensis</a:t>
            </a:r>
            <a:r>
              <a:rPr lang="en-US" sz="2800" smtClean="0"/>
              <a:t> or Bt subspecies </a:t>
            </a:r>
            <a:r>
              <a:rPr lang="en-US" sz="2800" i="1" smtClean="0"/>
              <a:t>kurstaki</a:t>
            </a:r>
            <a:endParaRPr lang="en-US" sz="2800" smtClean="0"/>
          </a:p>
          <a:p>
            <a:pPr>
              <a:lnSpc>
                <a:spcPct val="90000"/>
              </a:lnSpc>
              <a:buFont typeface="Times" pitchFamily="-106" charset="0"/>
              <a:buChar char="•"/>
            </a:pPr>
            <a:r>
              <a:rPr lang="en-US" sz="2800" smtClean="0"/>
              <a:t>Kills only caterpillars that eat Bt-sprayed plants</a:t>
            </a:r>
          </a:p>
          <a:p>
            <a:pPr>
              <a:lnSpc>
                <a:spcPct val="90000"/>
              </a:lnSpc>
              <a:buFont typeface="Times" pitchFamily="-106" charset="0"/>
              <a:buChar char="•"/>
            </a:pPr>
            <a:r>
              <a:rPr lang="en-US" sz="2800" smtClean="0"/>
              <a:t>Bt subsp. </a:t>
            </a:r>
            <a:r>
              <a:rPr lang="en-US" sz="2800" i="1" smtClean="0"/>
              <a:t>israelensis</a:t>
            </a:r>
            <a:r>
              <a:rPr lang="en-US" sz="2800" smtClean="0"/>
              <a:t> (Bti) kills larvae of fungus gnats, mosquitoes and certain other flies.</a:t>
            </a:r>
          </a:p>
        </p:txBody>
      </p:sp>
      <p:pic>
        <p:nvPicPr>
          <p:cNvPr id="53252" name="Picture 9" descr="BT.png"/>
          <p:cNvPicPr>
            <a:picLocks noChangeAspect="1"/>
          </p:cNvPicPr>
          <p:nvPr/>
        </p:nvPicPr>
        <p:blipFill>
          <a:blip r:embed="rId3"/>
          <a:srcRect/>
          <a:stretch>
            <a:fillRect/>
          </a:stretch>
        </p:blipFill>
        <p:spPr bwMode="auto">
          <a:xfrm>
            <a:off x="341313" y="1143000"/>
            <a:ext cx="3773487" cy="5257800"/>
          </a:xfrm>
          <a:prstGeom prst="rect">
            <a:avLst/>
          </a:prstGeom>
          <a:noFill/>
          <a:ln w="9525">
            <a:solidFill>
              <a:srgbClr val="BBE0E3"/>
            </a:solidFill>
            <a:miter lim="800000"/>
            <a:headEnd/>
            <a:tailEnd/>
          </a:ln>
        </p:spPr>
      </p:pic>
      <p:pic>
        <p:nvPicPr>
          <p:cNvPr id="11" name="Picture 10" descr="Picture 5.png"/>
          <p:cNvPicPr>
            <a:picLocks noChangeAspect="1"/>
          </p:cNvPicPr>
          <p:nvPr/>
        </p:nvPicPr>
        <p:blipFill>
          <a:blip r:embed="rId4"/>
          <a:stretch>
            <a:fillRect/>
          </a:stretch>
        </p:blipFill>
        <p:spPr>
          <a:xfrm>
            <a:off x="4244975" y="4114800"/>
            <a:ext cx="2387600" cy="2209800"/>
          </a:xfrm>
          <a:prstGeom prst="rect">
            <a:avLst/>
          </a:prstGeom>
          <a:ln>
            <a:solidFill>
              <a:schemeClr val="bg1">
                <a:lumMod val="10000"/>
                <a:lumOff val="90000"/>
              </a:schemeClr>
            </a:solidFill>
          </a:ln>
        </p:spPr>
      </p:pic>
      <p:sp>
        <p:nvSpPr>
          <p:cNvPr id="14" name="Text Box 22"/>
          <p:cNvSpPr txBox="1">
            <a:spLocks noChangeArrowheads="1"/>
          </p:cNvSpPr>
          <p:nvPr/>
        </p:nvSpPr>
        <p:spPr bwMode="auto">
          <a:xfrm>
            <a:off x="4191000" y="5715000"/>
            <a:ext cx="1371600" cy="708025"/>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a:latin typeface="Arial" pitchFamily="-112" charset="0"/>
                <a:ea typeface="ＭＳ Ｐゴシック" pitchFamily="-112" charset="-128"/>
              </a:rPr>
              <a:t>Bt-killed caterpillar</a:t>
            </a:r>
          </a:p>
        </p:txBody>
      </p:sp>
      <p:sp>
        <p:nvSpPr>
          <p:cNvPr id="10" name="Slide Number Placeholder 9"/>
          <p:cNvSpPr>
            <a:spLocks noGrp="1"/>
          </p:cNvSpPr>
          <p:nvPr>
            <p:ph type="sldNum" sz="quarter" idx="12"/>
          </p:nvPr>
        </p:nvSpPr>
        <p:spPr/>
        <p:txBody>
          <a:bodyPr/>
          <a:lstStyle/>
          <a:p>
            <a:fld id="{E1DDD850-FCDF-4BD2-AF4D-D69EFC61B381}" type="slidenum">
              <a:rPr lang="en-US"/>
              <a:pPr/>
              <a:t>24</a:t>
            </a:fld>
            <a:endParaRPr lang="en-US"/>
          </a:p>
        </p:txBody>
      </p:sp>
      <p:pic>
        <p:nvPicPr>
          <p:cNvPr id="12" name="Picture 11" descr="C-CH-LABL-LS.029.jpg"/>
          <p:cNvPicPr>
            <a:picLocks noChangeAspect="1"/>
          </p:cNvPicPr>
          <p:nvPr/>
        </p:nvPicPr>
        <p:blipFill>
          <a:blip r:embed="rId5"/>
          <a:srcRect t="1469" b="5878"/>
          <a:stretch>
            <a:fillRect/>
          </a:stretch>
        </p:blipFill>
        <p:spPr>
          <a:xfrm>
            <a:off x="6858000" y="4114800"/>
            <a:ext cx="1831975" cy="2259013"/>
          </a:xfrm>
          <a:prstGeom prst="rect">
            <a:avLst/>
          </a:prstGeom>
          <a:ln>
            <a:solidFill>
              <a:schemeClr val="bg1">
                <a:lumMod val="10000"/>
                <a:lumOff val="90000"/>
              </a:schemeClr>
            </a:solidFill>
          </a:ln>
        </p:spPr>
      </p:pic>
      <p:sp>
        <p:nvSpPr>
          <p:cNvPr id="13" name="Text Box 22"/>
          <p:cNvSpPr txBox="1">
            <a:spLocks noChangeArrowheads="1"/>
          </p:cNvSpPr>
          <p:nvPr/>
        </p:nvSpPr>
        <p:spPr bwMode="auto">
          <a:xfrm>
            <a:off x="6705600" y="6019800"/>
            <a:ext cx="24384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a:latin typeface="Arial" pitchFamily="-112" charset="0"/>
                <a:ea typeface="ＭＳ Ｐゴシック" pitchFamily="-112" charset="-128"/>
              </a:rPr>
              <a:t>Bti for mosquitoes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idx="4294967295"/>
          </p:nvPr>
        </p:nvSpPr>
        <p:spPr>
          <a:xfrm>
            <a:off x="838200" y="76200"/>
            <a:ext cx="7467600" cy="914400"/>
          </a:xfrm>
        </p:spPr>
        <p:txBody>
          <a:bodyPr/>
          <a:lstStyle/>
          <a:p>
            <a:pPr eaLnBrk="1" hangingPunct="1"/>
            <a:r>
              <a:rPr lang="en-US" smtClean="0"/>
              <a:t>Use an IPM Program</a:t>
            </a:r>
          </a:p>
        </p:txBody>
      </p:sp>
      <p:pic>
        <p:nvPicPr>
          <p:cNvPr id="55300" name="Picture 11" descr="I-HO-MROS-MO.003.jpg                                           0003F21ESteve                          BE1EA52B:"/>
          <p:cNvPicPr>
            <a:picLocks noChangeAspect="1" noChangeArrowheads="1"/>
          </p:cNvPicPr>
          <p:nvPr/>
        </p:nvPicPr>
        <p:blipFill>
          <a:blip r:embed="rId4"/>
          <a:srcRect l="7579" r="4547"/>
          <a:stretch>
            <a:fillRect/>
          </a:stretch>
        </p:blipFill>
        <p:spPr bwMode="auto">
          <a:xfrm>
            <a:off x="633413" y="2417763"/>
            <a:ext cx="4686300" cy="3525837"/>
          </a:xfrm>
          <a:prstGeom prst="rect">
            <a:avLst/>
          </a:prstGeom>
          <a:noFill/>
          <a:ln w="9525">
            <a:solidFill>
              <a:srgbClr val="BBE0E3"/>
            </a:solidFill>
            <a:miter lim="800000"/>
            <a:headEnd/>
            <a:tailEnd/>
          </a:ln>
        </p:spPr>
      </p:pic>
      <p:sp>
        <p:nvSpPr>
          <p:cNvPr id="55301" name="Rectangle 7"/>
          <p:cNvSpPr>
            <a:spLocks noGrp="1" noChangeArrowheads="1"/>
          </p:cNvSpPr>
          <p:nvPr>
            <p:ph type="body" sz="half" idx="4294967295"/>
          </p:nvPr>
        </p:nvSpPr>
        <p:spPr>
          <a:xfrm>
            <a:off x="228600" y="1066800"/>
            <a:ext cx="7162800" cy="1219200"/>
          </a:xfrm>
        </p:spPr>
        <p:txBody>
          <a:bodyPr/>
          <a:lstStyle/>
          <a:p>
            <a:pPr>
              <a:buFontTx/>
              <a:buNone/>
            </a:pPr>
            <a:r>
              <a:rPr lang="en-US" sz="2800" smtClean="0"/>
              <a:t>Following an IPM program is a great way to preserve and encourage natural enemies.</a:t>
            </a:r>
          </a:p>
        </p:txBody>
      </p:sp>
      <p:graphicFrame>
        <p:nvGraphicFramePr>
          <p:cNvPr id="55298" name="Object 2"/>
          <p:cNvGraphicFramePr>
            <a:graphicFrameLocks noChangeAspect="1"/>
          </p:cNvGraphicFramePr>
          <p:nvPr/>
        </p:nvGraphicFramePr>
        <p:xfrm>
          <a:off x="7467600" y="76200"/>
          <a:ext cx="1616075" cy="1893888"/>
        </p:xfrm>
        <a:graphic>
          <a:graphicData uri="http://schemas.openxmlformats.org/presentationml/2006/ole">
            <p:oleObj spid="_x0000_s55298" name="Document" r:id="rId5" imgW="1737360" imgH="2026920" progId="Word.Document.8">
              <p:embed/>
            </p:oleObj>
          </a:graphicData>
        </a:graphic>
      </p:graphicFrame>
      <p:sp>
        <p:nvSpPr>
          <p:cNvPr id="55302" name="Rectangle 7"/>
          <p:cNvSpPr>
            <a:spLocks noGrp="1" noChangeArrowheads="1"/>
          </p:cNvSpPr>
          <p:nvPr>
            <p:ph type="body" sz="half" idx="4294967295"/>
          </p:nvPr>
        </p:nvSpPr>
        <p:spPr>
          <a:xfrm>
            <a:off x="5638800" y="2438400"/>
            <a:ext cx="3276600" cy="2362200"/>
          </a:xfrm>
        </p:spPr>
        <p:txBody>
          <a:bodyPr/>
          <a:lstStyle/>
          <a:p>
            <a:pPr marL="514350" indent="-514350">
              <a:buFontTx/>
              <a:buAutoNum type="arabicPeriod"/>
            </a:pPr>
            <a:r>
              <a:rPr lang="en-US" sz="2800" smtClean="0"/>
              <a:t>Identify the pest</a:t>
            </a:r>
          </a:p>
          <a:p>
            <a:pPr marL="514350" indent="-514350">
              <a:buFontTx/>
              <a:buAutoNum type="arabicPeriod"/>
            </a:pPr>
            <a:r>
              <a:rPr lang="en-US" sz="2800" smtClean="0"/>
              <a:t>Learn its common natural enemies</a:t>
            </a:r>
          </a:p>
          <a:p>
            <a:pPr marL="514350" indent="-514350">
              <a:buFontTx/>
              <a:buAutoNum type="arabicPeriod"/>
            </a:pPr>
            <a:r>
              <a:rPr lang="en-US" sz="2800" smtClean="0"/>
              <a:t>Preserve and enhance their effectiveness</a:t>
            </a:r>
          </a:p>
        </p:txBody>
      </p:sp>
      <p:sp>
        <p:nvSpPr>
          <p:cNvPr id="8" name="Slide Number Placeholder 7"/>
          <p:cNvSpPr>
            <a:spLocks noGrp="1"/>
          </p:cNvSpPr>
          <p:nvPr>
            <p:ph type="sldNum" sz="quarter" idx="12"/>
          </p:nvPr>
        </p:nvSpPr>
        <p:spPr/>
        <p:txBody>
          <a:bodyPr/>
          <a:lstStyle/>
          <a:p>
            <a:fld id="{5A45683E-9D2C-4F6A-A44C-C3D18CDD2980}" type="slidenum">
              <a:rPr lang="en-US"/>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3" name="Group 59"/>
          <p:cNvGraphicFramePr>
            <a:graphicFrameLocks noGrp="1"/>
          </p:cNvGraphicFramePr>
          <p:nvPr/>
        </p:nvGraphicFramePr>
        <p:xfrm>
          <a:off x="152400" y="762000"/>
          <a:ext cx="8610600" cy="5415599"/>
        </p:xfrm>
        <a:graphic>
          <a:graphicData uri="http://schemas.openxmlformats.org/drawingml/2006/table">
            <a:tbl>
              <a:tblPr/>
              <a:tblGrid>
                <a:gridCol w="2984500"/>
                <a:gridCol w="3568700"/>
                <a:gridCol w="2057400"/>
              </a:tblGrid>
              <a:tr h="665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63D34"/>
                          </a:solidFill>
                          <a:effectLst/>
                          <a:latin typeface="Arial" pitchFamily="34" charset="0"/>
                          <a:ea typeface="ＭＳ Ｐゴシック" pitchFamily="-106" charset="-128"/>
                          <a:cs typeface="Arial" pitchFamily="34" charset="0"/>
                        </a:rPr>
                        <a:t>Insecticide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63D34"/>
                          </a:solidFill>
                          <a:effectLst/>
                          <a:latin typeface="Arial" pitchFamily="34" charset="0"/>
                          <a:ea typeface="ＭＳ Ｐゴシック" pitchFamily="-106" charset="-128"/>
                          <a:cs typeface="Arial" pitchFamily="34" charset="0"/>
                        </a:rPr>
                        <a:t>Contact Toxicity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63D34"/>
                          </a:solidFill>
                          <a:effectLst/>
                          <a:latin typeface="Arial" pitchFamily="34" charset="0"/>
                          <a:ea typeface="ＭＳ Ｐゴシック" pitchFamily="-106" charset="-128"/>
                          <a:cs typeface="Arial" pitchFamily="34" charset="0"/>
                        </a:rPr>
                        <a:t>(immediate killing)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63D34"/>
                          </a:solidFill>
                          <a:effectLst/>
                          <a:latin typeface="Arial" pitchFamily="34" charset="0"/>
                          <a:ea typeface="ＭＳ Ｐゴシック" pitchFamily="-106" charset="-128"/>
                          <a:cs typeface="Arial" pitchFamily="34" charset="0"/>
                        </a:rPr>
                        <a:t>Persistence of Toxic Residue</a:t>
                      </a:r>
                      <a:r>
                        <a:rPr kumimoji="0" lang="en-US" sz="2400" b="1" i="0" u="none" strike="noStrike" cap="none" normalizeH="0" baseline="0" smtClean="0">
                          <a:ln>
                            <a:noFill/>
                          </a:ln>
                          <a:solidFill>
                            <a:srgbClr val="063D34"/>
                          </a:solidFill>
                          <a:effectLst/>
                          <a:latin typeface="Arial" pitchFamily="34" charset="0"/>
                          <a:ea typeface="ＭＳ Ｐゴシック" pitchFamily="-106" charset="-128"/>
                          <a:cs typeface="Arial" pitchFamily="34" charset="0"/>
                        </a:rPr>
                        <a:t>*</a:t>
                      </a:r>
                      <a:endParaRPr kumimoji="0" lang="en-US" sz="2000" b="1" i="0" u="none" strike="noStrike" cap="none" normalizeH="0" baseline="0" smtClean="0">
                        <a:ln>
                          <a:noFill/>
                        </a:ln>
                        <a:solidFill>
                          <a:srgbClr val="063D34"/>
                        </a:solidFill>
                        <a:effectLst/>
                        <a:latin typeface="Arial" pitchFamily="34" charset="0"/>
                        <a:ea typeface="ＭＳ Ｐゴシック" pitchFamily="-106" charset="-128"/>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77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1"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Bacillus thuringiensis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No contact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No persistence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66"/>
                    </a:solidFill>
                  </a:tcPr>
                </a:tc>
              </a:tr>
              <a:tr h="4238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Oils/Soaps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Moderate contact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No persistence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66FF66"/>
                    </a:solidFill>
                  </a:tcPr>
                </a:tc>
              </a:tr>
              <a:tr h="7127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Botanicals (pyrethrins/azadirachtin)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Moderate to High contact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Short persistence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66"/>
                    </a:solidFill>
                  </a:tcPr>
                </a:tc>
              </a:tr>
              <a:tr h="379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Spinosad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Moderate contact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Intermediate persistence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66"/>
                    </a:solidFill>
                  </a:tcPr>
                </a:tc>
              </a:tr>
              <a:tr h="7127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Organophosphates/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Carbamates/Pyrethroids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High contact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Intermediate to long persistence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r>
              <a:tr h="6667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Imidacloprid: Foliar spray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Variable: Most natural enemies affected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Intermediate persistence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r>
              <a:tr h="7858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Imidacloprid: Soil applied or root/trunk-injected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Bees, predatory beetles and nectar-feeding parasites affected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Arial" pitchFamily="34" charset="0"/>
                          <a:ea typeface="ＭＳ Ｐゴシック" pitchFamily="-106" charset="-128"/>
                          <a:cs typeface="Arial" pitchFamily="34" charset="0"/>
                        </a:rPr>
                        <a:t>Long persistence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6666"/>
                    </a:solidFill>
                  </a:tcPr>
                </a:tc>
              </a:tr>
            </a:tbl>
          </a:graphicData>
        </a:graphic>
      </p:graphicFrame>
      <p:sp>
        <p:nvSpPr>
          <p:cNvPr id="57384" name="Rectangle 2"/>
          <p:cNvSpPr>
            <a:spLocks noGrp="1" noChangeArrowheads="1"/>
          </p:cNvSpPr>
          <p:nvPr>
            <p:ph type="title" idx="4294967295"/>
          </p:nvPr>
        </p:nvSpPr>
        <p:spPr>
          <a:xfrm>
            <a:off x="76200" y="0"/>
            <a:ext cx="8991600" cy="914400"/>
          </a:xfrm>
        </p:spPr>
        <p:txBody>
          <a:bodyPr/>
          <a:lstStyle/>
          <a:p>
            <a:pPr eaLnBrk="1" hangingPunct="1"/>
            <a:r>
              <a:rPr lang="en-US" smtClean="0"/>
              <a:t>Pesticide Toxicity to Natural Enemies</a:t>
            </a:r>
          </a:p>
        </p:txBody>
      </p:sp>
      <p:pic>
        <p:nvPicPr>
          <p:cNvPr id="57385" name="Picture 18" descr="LadyBeetle.gif                                                 000084BEMary Lou's Mac                 B8D3203F:"/>
          <p:cNvPicPr>
            <a:picLocks noChangeAspect="1" noChangeArrowheads="1"/>
          </p:cNvPicPr>
          <p:nvPr/>
        </p:nvPicPr>
        <p:blipFill>
          <a:blip r:embed="rId3"/>
          <a:srcRect/>
          <a:stretch>
            <a:fillRect/>
          </a:stretch>
        </p:blipFill>
        <p:spPr bwMode="auto">
          <a:xfrm>
            <a:off x="5257800" y="3130550"/>
            <a:ext cx="1371600" cy="1212850"/>
          </a:xfrm>
          <a:prstGeom prst="rect">
            <a:avLst/>
          </a:prstGeom>
          <a:noFill/>
          <a:ln w="9525">
            <a:noFill/>
            <a:miter lim="800000"/>
            <a:headEnd/>
            <a:tailEnd/>
          </a:ln>
        </p:spPr>
      </p:pic>
      <p:sp>
        <p:nvSpPr>
          <p:cNvPr id="57386" name="Rectangle 5"/>
          <p:cNvSpPr txBox="1">
            <a:spLocks noGrp="1" noChangeArrowheads="1"/>
          </p:cNvSpPr>
          <p:nvPr/>
        </p:nvSpPr>
        <p:spPr bwMode="auto">
          <a:xfrm>
            <a:off x="152400" y="6172200"/>
            <a:ext cx="7010400" cy="914400"/>
          </a:xfrm>
          <a:prstGeom prst="rect">
            <a:avLst/>
          </a:prstGeom>
          <a:noFill/>
          <a:ln w="9525">
            <a:noFill/>
            <a:miter lim="800000"/>
            <a:headEnd/>
            <a:tailEnd/>
          </a:ln>
        </p:spPr>
        <p:txBody>
          <a:bodyPr/>
          <a:lstStyle/>
          <a:p>
            <a:r>
              <a:rPr lang="en-US" sz="1800" b="1">
                <a:solidFill>
                  <a:srgbClr val="FFEEB1"/>
                </a:solidFill>
                <a:latin typeface="Times-Bold" charset="0"/>
              </a:rPr>
              <a:t>*</a:t>
            </a:r>
            <a:r>
              <a:rPr lang="en-US" sz="1400" b="1">
                <a:solidFill>
                  <a:srgbClr val="FFEEB1"/>
                </a:solidFill>
                <a:latin typeface="Times-Bold" charset="0"/>
              </a:rPr>
              <a:t> </a:t>
            </a:r>
            <a:r>
              <a:rPr lang="en-US" sz="1600" b="1">
                <a:solidFill>
                  <a:srgbClr val="FFEEB1"/>
                </a:solidFill>
                <a:latin typeface="Times-Bold" charset="0"/>
              </a:rPr>
              <a:t>Persistence</a:t>
            </a:r>
            <a:r>
              <a:rPr lang="en-US" sz="1600">
                <a:solidFill>
                  <a:srgbClr val="FFEEB1"/>
                </a:solidFill>
                <a:latin typeface="Times-Roman" charset="0"/>
              </a:rPr>
              <a:t> is the length of time a pesticide remains toxic.</a:t>
            </a:r>
          </a:p>
          <a:p>
            <a:r>
              <a:rPr lang="en-US" sz="1600" b="1">
                <a:solidFill>
                  <a:srgbClr val="FFEEB1"/>
                </a:solidFill>
                <a:latin typeface="Times-Bold" charset="0"/>
              </a:rPr>
              <a:t>   Intermediate = </a:t>
            </a:r>
            <a:r>
              <a:rPr lang="en-US" sz="1600">
                <a:solidFill>
                  <a:srgbClr val="FFEEB1"/>
                </a:solidFill>
                <a:latin typeface="Times-Roman" charset="0"/>
              </a:rPr>
              <a:t>toxic for weeks;   </a:t>
            </a:r>
            <a:r>
              <a:rPr lang="en-US" sz="1600" b="1">
                <a:solidFill>
                  <a:srgbClr val="FFEEB1"/>
                </a:solidFill>
                <a:latin typeface="Times-Bold" charset="0"/>
              </a:rPr>
              <a:t>Long =</a:t>
            </a:r>
            <a:r>
              <a:rPr lang="en-US" sz="1600">
                <a:solidFill>
                  <a:srgbClr val="FFEEB1"/>
                </a:solidFill>
                <a:latin typeface="Times-Roman" charset="0"/>
              </a:rPr>
              <a:t> toxic for months</a:t>
            </a:r>
            <a:endParaRPr lang="en-US">
              <a:latin typeface="Times-Roman" charset="0"/>
            </a:endParaRPr>
          </a:p>
        </p:txBody>
      </p:sp>
      <p:sp>
        <p:nvSpPr>
          <p:cNvPr id="7" name="Slide Number Placeholder 6"/>
          <p:cNvSpPr>
            <a:spLocks noGrp="1"/>
          </p:cNvSpPr>
          <p:nvPr>
            <p:ph type="sldNum" sz="quarter" idx="12"/>
          </p:nvPr>
        </p:nvSpPr>
        <p:spPr/>
        <p:txBody>
          <a:bodyPr/>
          <a:lstStyle/>
          <a:p>
            <a:fld id="{6340218D-22F8-490E-957F-C8B8889DADCC}" type="slidenum">
              <a:rPr lang="en-US"/>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 descr="Tree&amp;DriplineWateringColorLowRez.jpg"/>
          <p:cNvPicPr>
            <a:picLocks noChangeAspect="1"/>
          </p:cNvPicPr>
          <p:nvPr/>
        </p:nvPicPr>
        <p:blipFill>
          <a:blip r:embed="rId3"/>
          <a:srcRect t="9309" r="26086" b="3104"/>
          <a:stretch>
            <a:fillRect/>
          </a:stretch>
        </p:blipFill>
        <p:spPr bwMode="auto">
          <a:xfrm>
            <a:off x="990600" y="4800600"/>
            <a:ext cx="4572000" cy="1820863"/>
          </a:xfrm>
          <a:prstGeom prst="rect">
            <a:avLst/>
          </a:prstGeom>
          <a:noFill/>
          <a:ln w="9525">
            <a:noFill/>
            <a:miter lim="800000"/>
            <a:headEnd/>
            <a:tailEnd/>
          </a:ln>
        </p:spPr>
      </p:pic>
      <p:sp>
        <p:nvSpPr>
          <p:cNvPr id="59395" name="Rectangle 2"/>
          <p:cNvSpPr>
            <a:spLocks noGrp="1" noChangeArrowheads="1"/>
          </p:cNvSpPr>
          <p:nvPr>
            <p:ph type="title" idx="4294967295"/>
          </p:nvPr>
        </p:nvSpPr>
        <p:spPr>
          <a:xfrm>
            <a:off x="1447800" y="228600"/>
            <a:ext cx="5981700" cy="762000"/>
          </a:xfrm>
        </p:spPr>
        <p:txBody>
          <a:bodyPr/>
          <a:lstStyle/>
          <a:p>
            <a:pPr eaLnBrk="1" hangingPunct="1"/>
            <a:r>
              <a:rPr lang="en-US" sz="3200" smtClean="0"/>
              <a:t>Reduce Pest Problems With Proper Plant Care</a:t>
            </a:r>
          </a:p>
        </p:txBody>
      </p:sp>
      <p:sp>
        <p:nvSpPr>
          <p:cNvPr id="59396" name="Rectangle 7"/>
          <p:cNvSpPr>
            <a:spLocks noGrp="1" noChangeArrowheads="1"/>
          </p:cNvSpPr>
          <p:nvPr>
            <p:ph type="body" sz="half" idx="4294967295"/>
          </p:nvPr>
        </p:nvSpPr>
        <p:spPr>
          <a:xfrm>
            <a:off x="381000" y="1371600"/>
            <a:ext cx="8382000" cy="3505200"/>
          </a:xfrm>
        </p:spPr>
        <p:txBody>
          <a:bodyPr/>
          <a:lstStyle/>
          <a:p>
            <a:pPr>
              <a:lnSpc>
                <a:spcPct val="90000"/>
              </a:lnSpc>
            </a:pPr>
            <a:r>
              <a:rPr lang="en-US" sz="2800" smtClean="0"/>
              <a:t>Improve soil conditions and the plant growing environment</a:t>
            </a:r>
          </a:p>
          <a:p>
            <a:pPr>
              <a:lnSpc>
                <a:spcPct val="90000"/>
              </a:lnSpc>
            </a:pPr>
            <a:r>
              <a:rPr lang="en-US" sz="2800" smtClean="0"/>
              <a:t>Provide good drainage</a:t>
            </a:r>
          </a:p>
          <a:p>
            <a:pPr>
              <a:lnSpc>
                <a:spcPct val="90000"/>
              </a:lnSpc>
            </a:pPr>
            <a:r>
              <a:rPr lang="en-US" sz="2800" smtClean="0"/>
              <a:t>Irrigate plants appropriately</a:t>
            </a:r>
          </a:p>
          <a:p>
            <a:pPr>
              <a:lnSpc>
                <a:spcPct val="90000"/>
              </a:lnSpc>
            </a:pPr>
            <a:r>
              <a:rPr lang="en-US" sz="2800" smtClean="0"/>
              <a:t>Avoid excess fertilization</a:t>
            </a:r>
          </a:p>
        </p:txBody>
      </p:sp>
      <p:sp>
        <p:nvSpPr>
          <p:cNvPr id="59397" name="Text Box 16"/>
          <p:cNvSpPr txBox="1">
            <a:spLocks noChangeArrowheads="1"/>
          </p:cNvSpPr>
          <p:nvPr/>
        </p:nvSpPr>
        <p:spPr bwMode="auto">
          <a:xfrm>
            <a:off x="2057400" y="4419600"/>
            <a:ext cx="3505200" cy="400050"/>
          </a:xfrm>
          <a:prstGeom prst="rect">
            <a:avLst/>
          </a:prstGeom>
          <a:solidFill>
            <a:schemeClr val="accent1"/>
          </a:solidFill>
          <a:ln w="9525">
            <a:noFill/>
            <a:miter lim="800000"/>
            <a:headEnd/>
            <a:tailEnd/>
          </a:ln>
        </p:spPr>
        <p:txBody>
          <a:bodyPr>
            <a:spAutoFit/>
          </a:bodyPr>
          <a:lstStyle/>
          <a:p>
            <a:pPr algn="ctr"/>
            <a:r>
              <a:rPr lang="en-US" sz="2000"/>
              <a:t>  Water plants near drip line</a:t>
            </a:r>
          </a:p>
        </p:txBody>
      </p:sp>
      <p:sp>
        <p:nvSpPr>
          <p:cNvPr id="59398" name="Text Box 16"/>
          <p:cNvSpPr txBox="1">
            <a:spLocks noChangeArrowheads="1"/>
          </p:cNvSpPr>
          <p:nvPr/>
        </p:nvSpPr>
        <p:spPr bwMode="auto">
          <a:xfrm>
            <a:off x="6248400" y="4876800"/>
            <a:ext cx="2667000" cy="1016000"/>
          </a:xfrm>
          <a:prstGeom prst="rect">
            <a:avLst/>
          </a:prstGeom>
          <a:solidFill>
            <a:schemeClr val="accent1"/>
          </a:solidFill>
          <a:ln w="9525">
            <a:noFill/>
            <a:miter lim="800000"/>
            <a:headEnd/>
            <a:tailEnd/>
          </a:ln>
        </p:spPr>
        <p:txBody>
          <a:bodyPr>
            <a:spAutoFit/>
          </a:bodyPr>
          <a:lstStyle/>
          <a:p>
            <a:pPr algn="ctr"/>
            <a:r>
              <a:rPr lang="en-US" sz="2000"/>
              <a:t>Provide good drainage by planting slightly high</a:t>
            </a:r>
          </a:p>
        </p:txBody>
      </p:sp>
      <p:sp>
        <p:nvSpPr>
          <p:cNvPr id="9" name="Slide Number Placeholder 8"/>
          <p:cNvSpPr>
            <a:spLocks noGrp="1"/>
          </p:cNvSpPr>
          <p:nvPr>
            <p:ph type="sldNum" sz="quarter" idx="12"/>
          </p:nvPr>
        </p:nvSpPr>
        <p:spPr/>
        <p:txBody>
          <a:bodyPr/>
          <a:lstStyle/>
          <a:p>
            <a:fld id="{2E61B4BA-7274-4D94-9399-C2C38328F5C2}" type="slidenum">
              <a:rPr lang="en-US"/>
              <a:pPr/>
              <a:t>27</a:t>
            </a:fld>
            <a:endParaRPr lang="en-US"/>
          </a:p>
        </p:txBody>
      </p:sp>
      <p:pic>
        <p:nvPicPr>
          <p:cNvPr id="59400" name="Picture 9" descr="plainting.jpg"/>
          <p:cNvPicPr>
            <a:picLocks noChangeAspect="1"/>
          </p:cNvPicPr>
          <p:nvPr/>
        </p:nvPicPr>
        <p:blipFill>
          <a:blip r:embed="rId4"/>
          <a:srcRect l="5414" r="2707"/>
          <a:stretch>
            <a:fillRect/>
          </a:stretch>
        </p:blipFill>
        <p:spPr bwMode="auto">
          <a:xfrm>
            <a:off x="6400800" y="2362200"/>
            <a:ext cx="2387600" cy="25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52400" y="76200"/>
            <a:ext cx="8839200" cy="914400"/>
          </a:xfrm>
        </p:spPr>
        <p:txBody>
          <a:bodyPr/>
          <a:lstStyle/>
          <a:p>
            <a:pPr eaLnBrk="1" hangingPunct="1"/>
            <a:r>
              <a:rPr lang="en-US" smtClean="0"/>
              <a:t>Use Physical Controls</a:t>
            </a:r>
          </a:p>
        </p:txBody>
      </p:sp>
      <p:sp>
        <p:nvSpPr>
          <p:cNvPr id="61443" name="Rectangle 7"/>
          <p:cNvSpPr>
            <a:spLocks noGrp="1" noChangeArrowheads="1"/>
          </p:cNvSpPr>
          <p:nvPr>
            <p:ph type="body" sz="half" idx="4294967295"/>
          </p:nvPr>
        </p:nvSpPr>
        <p:spPr>
          <a:xfrm>
            <a:off x="647700" y="914400"/>
            <a:ext cx="7848600" cy="1981200"/>
          </a:xfrm>
        </p:spPr>
        <p:txBody>
          <a:bodyPr/>
          <a:lstStyle/>
          <a:p>
            <a:pPr>
              <a:lnSpc>
                <a:spcPct val="90000"/>
              </a:lnSpc>
              <a:buFont typeface="Times" pitchFamily="-106" charset="0"/>
              <a:buChar char="•"/>
              <a:tabLst>
                <a:tab pos="4510088" algn="l"/>
              </a:tabLst>
            </a:pPr>
            <a:r>
              <a:rPr lang="en-US" sz="2800" smtClean="0"/>
              <a:t>Traps</a:t>
            </a:r>
          </a:p>
          <a:p>
            <a:pPr>
              <a:tabLst>
                <a:tab pos="4510088" algn="l"/>
              </a:tabLst>
            </a:pPr>
            <a:r>
              <a:rPr lang="en-US" sz="2800" smtClean="0"/>
              <a:t>Water sprays</a:t>
            </a:r>
          </a:p>
          <a:p>
            <a:pPr>
              <a:tabLst>
                <a:tab pos="4510088" algn="l"/>
              </a:tabLst>
            </a:pPr>
            <a:r>
              <a:rPr lang="en-US" sz="2800" smtClean="0"/>
              <a:t>Reflective mulches when plants are small</a:t>
            </a:r>
            <a:endParaRPr lang="en-US" sz="2400" smtClean="0"/>
          </a:p>
        </p:txBody>
      </p:sp>
      <p:pic>
        <p:nvPicPr>
          <p:cNvPr id="61444" name="Picture 12" descr="u14469554 edited.jpg                                           0003F21ESteve                          BE1EA52B:"/>
          <p:cNvPicPr>
            <a:picLocks noChangeAspect="1" noChangeArrowheads="1"/>
          </p:cNvPicPr>
          <p:nvPr/>
        </p:nvPicPr>
        <p:blipFill>
          <a:blip r:embed="rId3"/>
          <a:srcRect/>
          <a:stretch>
            <a:fillRect/>
          </a:stretch>
        </p:blipFill>
        <p:spPr bwMode="auto">
          <a:xfrm>
            <a:off x="4876800" y="2946400"/>
            <a:ext cx="3505200" cy="3028950"/>
          </a:xfrm>
          <a:prstGeom prst="rect">
            <a:avLst/>
          </a:prstGeom>
          <a:noFill/>
          <a:ln w="9525">
            <a:solidFill>
              <a:schemeClr val="accent1"/>
            </a:solidFill>
            <a:miter lim="800000"/>
            <a:headEnd/>
            <a:tailEnd/>
          </a:ln>
        </p:spPr>
      </p:pic>
      <p:sp>
        <p:nvSpPr>
          <p:cNvPr id="61445" name="Rectangle 7"/>
          <p:cNvSpPr>
            <a:spLocks noChangeArrowheads="1"/>
          </p:cNvSpPr>
          <p:nvPr/>
        </p:nvSpPr>
        <p:spPr bwMode="auto">
          <a:xfrm>
            <a:off x="5181600" y="914400"/>
            <a:ext cx="3352800" cy="1295400"/>
          </a:xfrm>
          <a:prstGeom prst="rect">
            <a:avLst/>
          </a:prstGeom>
          <a:noFill/>
          <a:ln w="9525">
            <a:noFill/>
            <a:miter lim="800000"/>
            <a:headEnd/>
            <a:tailEnd/>
          </a:ln>
        </p:spPr>
        <p:txBody>
          <a:bodyPr/>
          <a:lstStyle/>
          <a:p>
            <a:pPr marL="342900" indent="-342900">
              <a:spcBef>
                <a:spcPts val="1200"/>
              </a:spcBef>
              <a:buFont typeface="Times" pitchFamily="-106" charset="0"/>
              <a:buChar char="•"/>
            </a:pPr>
            <a:r>
              <a:rPr lang="en-US" sz="2800">
                <a:solidFill>
                  <a:srgbClr val="FFEEB1"/>
                </a:solidFill>
              </a:rPr>
              <a:t>Sticky barriers</a:t>
            </a:r>
          </a:p>
          <a:p>
            <a:pPr marL="342900" indent="-342900">
              <a:spcBef>
                <a:spcPts val="1200"/>
              </a:spcBef>
              <a:buFont typeface="Times" pitchFamily="-106" charset="0"/>
              <a:buChar char="•"/>
            </a:pPr>
            <a:r>
              <a:rPr lang="en-US" sz="2800">
                <a:solidFill>
                  <a:srgbClr val="FFEEB1"/>
                </a:solidFill>
              </a:rPr>
              <a:t>Row covers</a:t>
            </a:r>
            <a:endParaRPr lang="en-US" sz="1800">
              <a:solidFill>
                <a:srgbClr val="FFEEB1"/>
              </a:solidFill>
            </a:endParaRPr>
          </a:p>
        </p:txBody>
      </p:sp>
      <p:sp>
        <p:nvSpPr>
          <p:cNvPr id="61446" name="Text Box 16"/>
          <p:cNvSpPr txBox="1">
            <a:spLocks noChangeArrowheads="1"/>
          </p:cNvSpPr>
          <p:nvPr/>
        </p:nvSpPr>
        <p:spPr bwMode="auto">
          <a:xfrm>
            <a:off x="4572000" y="2819400"/>
            <a:ext cx="1981200" cy="708025"/>
          </a:xfrm>
          <a:prstGeom prst="rect">
            <a:avLst/>
          </a:prstGeom>
          <a:solidFill>
            <a:schemeClr val="accent1"/>
          </a:solidFill>
          <a:ln w="9525">
            <a:noFill/>
            <a:miter lim="800000"/>
            <a:headEnd/>
            <a:tailEnd/>
          </a:ln>
        </p:spPr>
        <p:txBody>
          <a:bodyPr>
            <a:spAutoFit/>
          </a:bodyPr>
          <a:lstStyle/>
          <a:p>
            <a:pPr algn="ctr"/>
            <a:r>
              <a:rPr lang="en-US" sz="2000"/>
              <a:t>Hose off aphid-infested plants</a:t>
            </a:r>
          </a:p>
        </p:txBody>
      </p:sp>
      <p:sp>
        <p:nvSpPr>
          <p:cNvPr id="10" name="Slide Number Placeholder 9"/>
          <p:cNvSpPr>
            <a:spLocks noGrp="1"/>
          </p:cNvSpPr>
          <p:nvPr>
            <p:ph type="sldNum" sz="quarter" idx="12"/>
          </p:nvPr>
        </p:nvSpPr>
        <p:spPr/>
        <p:txBody>
          <a:bodyPr/>
          <a:lstStyle/>
          <a:p>
            <a:fld id="{D89EB9CE-EC85-4449-B68C-4BB9FF68ED48}" type="slidenum">
              <a:rPr lang="en-US"/>
              <a:pPr/>
              <a:t>28</a:t>
            </a:fld>
            <a:endParaRPr lang="en-US"/>
          </a:p>
        </p:txBody>
      </p:sp>
      <p:pic>
        <p:nvPicPr>
          <p:cNvPr id="61448" name="Picture 10" descr="I-SM-HASP-TR.006.jpg"/>
          <p:cNvPicPr>
            <a:picLocks noChangeAspect="1"/>
          </p:cNvPicPr>
          <p:nvPr/>
        </p:nvPicPr>
        <p:blipFill>
          <a:blip r:embed="rId4"/>
          <a:srcRect l="4500" r="10500"/>
          <a:stretch>
            <a:fillRect/>
          </a:stretch>
        </p:blipFill>
        <p:spPr bwMode="auto">
          <a:xfrm>
            <a:off x="762000" y="3124200"/>
            <a:ext cx="3752850" cy="2870200"/>
          </a:xfrm>
          <a:prstGeom prst="rect">
            <a:avLst/>
          </a:prstGeom>
          <a:noFill/>
          <a:ln w="9525">
            <a:noFill/>
            <a:miter lim="800000"/>
            <a:headEnd/>
            <a:tailEnd/>
          </a:ln>
        </p:spPr>
      </p:pic>
      <p:sp>
        <p:nvSpPr>
          <p:cNvPr id="61449" name="Text Box 16"/>
          <p:cNvSpPr txBox="1">
            <a:spLocks noChangeArrowheads="1"/>
          </p:cNvSpPr>
          <p:nvPr/>
        </p:nvSpPr>
        <p:spPr bwMode="auto">
          <a:xfrm>
            <a:off x="533400" y="5791200"/>
            <a:ext cx="2819400" cy="400050"/>
          </a:xfrm>
          <a:prstGeom prst="rect">
            <a:avLst/>
          </a:prstGeom>
          <a:solidFill>
            <a:schemeClr val="accent1"/>
          </a:solidFill>
          <a:ln w="9525">
            <a:noFill/>
            <a:miter lim="800000"/>
            <a:headEnd/>
            <a:tailEnd/>
          </a:ln>
        </p:spPr>
        <p:txBody>
          <a:bodyPr>
            <a:spAutoFit/>
          </a:bodyPr>
          <a:lstStyle/>
          <a:p>
            <a:pPr algn="ctr"/>
            <a:r>
              <a:rPr lang="en-US" sz="2000"/>
              <a:t>Trap snails and slugs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 y="76200"/>
            <a:ext cx="8839200" cy="914400"/>
          </a:xfrm>
          <a:solidFill>
            <a:schemeClr val="bg1"/>
          </a:solidFill>
        </p:spPr>
        <p:txBody>
          <a:bodyPr/>
          <a:lstStyle/>
          <a:p>
            <a:pPr eaLnBrk="1" hangingPunct="1"/>
            <a:r>
              <a:rPr lang="en-US" smtClean="0"/>
              <a:t>Ants Often Protect Pests</a:t>
            </a:r>
          </a:p>
        </p:txBody>
      </p:sp>
      <p:sp>
        <p:nvSpPr>
          <p:cNvPr id="63491" name="Rectangle 7"/>
          <p:cNvSpPr>
            <a:spLocks noGrp="1" noChangeArrowheads="1"/>
          </p:cNvSpPr>
          <p:nvPr>
            <p:ph type="body" sz="half" idx="4294967295"/>
          </p:nvPr>
        </p:nvSpPr>
        <p:spPr>
          <a:xfrm>
            <a:off x="228600" y="838200"/>
            <a:ext cx="8915400" cy="2819400"/>
          </a:xfrm>
          <a:noFill/>
        </p:spPr>
        <p:txBody>
          <a:bodyPr/>
          <a:lstStyle/>
          <a:p>
            <a:pPr>
              <a:lnSpc>
                <a:spcPct val="90000"/>
              </a:lnSpc>
              <a:buFontTx/>
              <a:buNone/>
            </a:pPr>
            <a:r>
              <a:rPr lang="en-US" sz="2800" smtClean="0"/>
              <a:t>Manage ants:  </a:t>
            </a:r>
          </a:p>
          <a:p>
            <a:pPr>
              <a:lnSpc>
                <a:spcPct val="90000"/>
              </a:lnSpc>
            </a:pPr>
            <a:r>
              <a:rPr lang="en-US" sz="2800" smtClean="0"/>
              <a:t>Avoid plants that attract honeydew-producers</a:t>
            </a:r>
          </a:p>
          <a:p>
            <a:pPr>
              <a:lnSpc>
                <a:spcPct val="90000"/>
              </a:lnSpc>
            </a:pPr>
            <a:r>
              <a:rPr lang="en-US" sz="2800" smtClean="0"/>
              <a:t>Use sticky barriers</a:t>
            </a:r>
          </a:p>
          <a:p>
            <a:pPr>
              <a:lnSpc>
                <a:spcPct val="90000"/>
              </a:lnSpc>
            </a:pPr>
            <a:r>
              <a:rPr lang="en-US" sz="2800" smtClean="0"/>
              <a:t>Install bait stations</a:t>
            </a:r>
          </a:p>
          <a:p>
            <a:pPr>
              <a:lnSpc>
                <a:spcPct val="90000"/>
              </a:lnSpc>
            </a:pPr>
            <a:endParaRPr lang="en-US" sz="2800" smtClean="0"/>
          </a:p>
          <a:p>
            <a:pPr>
              <a:lnSpc>
                <a:spcPct val="90000"/>
              </a:lnSpc>
            </a:pPr>
            <a:endParaRPr lang="en-US" sz="2800" smtClean="0"/>
          </a:p>
          <a:p>
            <a:pPr algn="ctr">
              <a:lnSpc>
                <a:spcPct val="90000"/>
              </a:lnSpc>
              <a:buFontTx/>
              <a:buNone/>
            </a:pPr>
            <a:endParaRPr lang="en-US" sz="2800" smtClean="0"/>
          </a:p>
        </p:txBody>
      </p:sp>
      <p:pic>
        <p:nvPicPr>
          <p:cNvPr id="63492" name="Picture 9" descr="Picture 9.png"/>
          <p:cNvPicPr>
            <a:picLocks noChangeAspect="1"/>
          </p:cNvPicPr>
          <p:nvPr/>
        </p:nvPicPr>
        <p:blipFill>
          <a:blip r:embed="rId3"/>
          <a:srcRect/>
          <a:stretch>
            <a:fillRect/>
          </a:stretch>
        </p:blipFill>
        <p:spPr bwMode="auto">
          <a:xfrm>
            <a:off x="990600" y="3452813"/>
            <a:ext cx="2701925" cy="3176587"/>
          </a:xfrm>
          <a:prstGeom prst="rect">
            <a:avLst/>
          </a:prstGeom>
          <a:noFill/>
          <a:ln w="9525">
            <a:solidFill>
              <a:srgbClr val="BBE0E3"/>
            </a:solidFill>
            <a:miter lim="800000"/>
            <a:headEnd/>
            <a:tailEnd/>
          </a:ln>
        </p:spPr>
      </p:pic>
      <p:sp>
        <p:nvSpPr>
          <p:cNvPr id="63493" name="Text Box 16"/>
          <p:cNvSpPr txBox="1">
            <a:spLocks noChangeArrowheads="1"/>
          </p:cNvSpPr>
          <p:nvPr/>
        </p:nvSpPr>
        <p:spPr bwMode="auto">
          <a:xfrm>
            <a:off x="2438400" y="6096000"/>
            <a:ext cx="1981200" cy="400050"/>
          </a:xfrm>
          <a:prstGeom prst="rect">
            <a:avLst/>
          </a:prstGeom>
          <a:solidFill>
            <a:schemeClr val="accent1"/>
          </a:solidFill>
          <a:ln w="9525">
            <a:noFill/>
            <a:miter lim="800000"/>
            <a:headEnd/>
            <a:tailEnd/>
          </a:ln>
        </p:spPr>
        <p:txBody>
          <a:bodyPr>
            <a:spAutoFit/>
          </a:bodyPr>
          <a:lstStyle/>
          <a:p>
            <a:pPr algn="ctr"/>
            <a:r>
              <a:rPr lang="en-US" sz="2000"/>
              <a:t>Sticky barrier</a:t>
            </a:r>
          </a:p>
        </p:txBody>
      </p:sp>
      <p:pic>
        <p:nvPicPr>
          <p:cNvPr id="63494" name="Picture 10" descr="Picture 10.png"/>
          <p:cNvPicPr>
            <a:picLocks noChangeAspect="1"/>
          </p:cNvPicPr>
          <p:nvPr/>
        </p:nvPicPr>
        <p:blipFill>
          <a:blip r:embed="rId4"/>
          <a:srcRect/>
          <a:stretch>
            <a:fillRect/>
          </a:stretch>
        </p:blipFill>
        <p:spPr bwMode="auto">
          <a:xfrm>
            <a:off x="4805363" y="3449638"/>
            <a:ext cx="3424237" cy="3144837"/>
          </a:xfrm>
          <a:prstGeom prst="rect">
            <a:avLst/>
          </a:prstGeom>
          <a:noFill/>
          <a:ln w="9525">
            <a:solidFill>
              <a:srgbClr val="BBE0E3"/>
            </a:solidFill>
            <a:miter lim="800000"/>
            <a:headEnd/>
            <a:tailEnd/>
          </a:ln>
        </p:spPr>
      </p:pic>
      <p:sp>
        <p:nvSpPr>
          <p:cNvPr id="63495" name="Text Box 16"/>
          <p:cNvSpPr txBox="1">
            <a:spLocks noChangeArrowheads="1"/>
          </p:cNvSpPr>
          <p:nvPr/>
        </p:nvSpPr>
        <p:spPr bwMode="auto">
          <a:xfrm>
            <a:off x="7848600" y="3638550"/>
            <a:ext cx="1066800" cy="400050"/>
          </a:xfrm>
          <a:prstGeom prst="rect">
            <a:avLst/>
          </a:prstGeom>
          <a:solidFill>
            <a:schemeClr val="accent1"/>
          </a:solidFill>
          <a:ln w="9525">
            <a:noFill/>
            <a:miter lim="800000"/>
            <a:headEnd/>
            <a:tailEnd/>
          </a:ln>
        </p:spPr>
        <p:txBody>
          <a:bodyPr>
            <a:spAutoFit/>
          </a:bodyPr>
          <a:lstStyle/>
          <a:p>
            <a:pPr algn="ctr"/>
            <a:r>
              <a:rPr lang="en-US" sz="2000"/>
              <a:t>Baits</a:t>
            </a:r>
          </a:p>
        </p:txBody>
      </p:sp>
      <p:sp>
        <p:nvSpPr>
          <p:cNvPr id="9" name="Slide Number Placeholder 8"/>
          <p:cNvSpPr>
            <a:spLocks noGrp="1"/>
          </p:cNvSpPr>
          <p:nvPr>
            <p:ph type="sldNum" sz="quarter" idx="12"/>
          </p:nvPr>
        </p:nvSpPr>
        <p:spPr/>
        <p:txBody>
          <a:bodyPr/>
          <a:lstStyle/>
          <a:p>
            <a:fld id="{A7CE4FF0-41B3-40B7-9E71-DEEC5FE0C0C1}" type="slidenum">
              <a:rPr lang="en-US"/>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228600" y="228600"/>
            <a:ext cx="5867400" cy="1143000"/>
          </a:xfrm>
        </p:spPr>
        <p:txBody>
          <a:bodyPr/>
          <a:lstStyle/>
          <a:p>
            <a:pPr eaLnBrk="1" hangingPunct="1"/>
            <a:r>
              <a:rPr lang="en-US" smtClean="0"/>
              <a:t>What is Biological Control?</a:t>
            </a:r>
          </a:p>
        </p:txBody>
      </p:sp>
      <p:sp>
        <p:nvSpPr>
          <p:cNvPr id="10243" name="Rectangle 3"/>
          <p:cNvSpPr>
            <a:spLocks noGrp="1" noChangeArrowheads="1"/>
          </p:cNvSpPr>
          <p:nvPr>
            <p:ph type="body" sz="half" idx="4294967295"/>
          </p:nvPr>
        </p:nvSpPr>
        <p:spPr>
          <a:xfrm>
            <a:off x="457200" y="1447800"/>
            <a:ext cx="5410200" cy="3962400"/>
          </a:xfrm>
        </p:spPr>
        <p:txBody>
          <a:bodyPr/>
          <a:lstStyle/>
          <a:p>
            <a:pPr eaLnBrk="1" hangingPunct="1">
              <a:lnSpc>
                <a:spcPct val="90000"/>
              </a:lnSpc>
              <a:spcBef>
                <a:spcPts val="1800"/>
              </a:spcBef>
            </a:pPr>
            <a:r>
              <a:rPr lang="en-US" sz="2800" smtClean="0"/>
              <a:t>The use of living natural enemies to manage pests.</a:t>
            </a:r>
          </a:p>
          <a:p>
            <a:pPr>
              <a:lnSpc>
                <a:spcPct val="90000"/>
              </a:lnSpc>
              <a:spcBef>
                <a:spcPts val="1800"/>
              </a:spcBef>
            </a:pPr>
            <a:r>
              <a:rPr lang="en-US" sz="2800" smtClean="0"/>
              <a:t>All pest types, including insects, weeds, plant diseases, and rodents have natural enemies.</a:t>
            </a:r>
          </a:p>
          <a:p>
            <a:pPr>
              <a:lnSpc>
                <a:spcPct val="90000"/>
              </a:lnSpc>
              <a:spcBef>
                <a:spcPts val="1800"/>
              </a:spcBef>
            </a:pPr>
            <a:r>
              <a:rPr lang="en-US" sz="2800" smtClean="0"/>
              <a:t>Preserve and encourage naturally occurring beneficials!</a:t>
            </a:r>
          </a:p>
        </p:txBody>
      </p:sp>
      <p:pic>
        <p:nvPicPr>
          <p:cNvPr id="10" name="Picture 9" descr="Picture 6.png"/>
          <p:cNvPicPr>
            <a:picLocks noChangeAspect="1"/>
          </p:cNvPicPr>
          <p:nvPr/>
        </p:nvPicPr>
        <p:blipFill>
          <a:blip r:embed="rId3"/>
          <a:stretch>
            <a:fillRect/>
          </a:stretch>
        </p:blipFill>
        <p:spPr>
          <a:xfrm rot="5400000">
            <a:off x="6454140" y="556260"/>
            <a:ext cx="2179320" cy="2743200"/>
          </a:xfrm>
          <a:prstGeom prst="rect">
            <a:avLst/>
          </a:prstGeom>
          <a:ln>
            <a:gradFill flip="none" rotWithShape="1">
              <a:gsLst>
                <a:gs pos="0">
                  <a:schemeClr val="accent1"/>
                </a:gs>
                <a:gs pos="100000">
                  <a:prstClr val="white"/>
                </a:gs>
              </a:gsLst>
              <a:lin ang="0" scaled="1"/>
              <a:tileRect/>
            </a:gradFill>
          </a:ln>
        </p:spPr>
      </p:pic>
      <p:sp>
        <p:nvSpPr>
          <p:cNvPr id="11" name="TextBox 10"/>
          <p:cNvSpPr txBox="1"/>
          <p:nvPr/>
        </p:nvSpPr>
        <p:spPr>
          <a:xfrm>
            <a:off x="6172200" y="2667000"/>
            <a:ext cx="2743200" cy="400050"/>
          </a:xfrm>
          <a:prstGeom prst="rect">
            <a:avLst/>
          </a:prstGeom>
          <a:solidFill>
            <a:schemeClr val="bg1">
              <a:lumMod val="25000"/>
              <a:lumOff val="75000"/>
            </a:schemeClr>
          </a:solidFill>
        </p:spPr>
        <p:txBody>
          <a:bodyPr>
            <a:spAutoFit/>
          </a:bodyPr>
          <a:lstStyle/>
          <a:p>
            <a:pPr algn="ctr">
              <a:defRPr/>
            </a:pPr>
            <a:r>
              <a:rPr lang="en-US" sz="2000">
                <a:latin typeface="Arial" pitchFamily="-106" charset="0"/>
              </a:rPr>
              <a:t>Predatory mite</a:t>
            </a:r>
          </a:p>
        </p:txBody>
      </p:sp>
      <p:pic>
        <p:nvPicPr>
          <p:cNvPr id="13" name="Picture 12" descr="Picture 14.png"/>
          <p:cNvPicPr>
            <a:picLocks noChangeAspect="1"/>
          </p:cNvPicPr>
          <p:nvPr/>
        </p:nvPicPr>
        <p:blipFill>
          <a:blip r:embed="rId4"/>
          <a:srcRect t="11401"/>
          <a:stretch>
            <a:fillRect/>
          </a:stretch>
        </p:blipFill>
        <p:spPr>
          <a:xfrm>
            <a:off x="6172200" y="3352800"/>
            <a:ext cx="2590800" cy="2590800"/>
          </a:xfrm>
          <a:prstGeom prst="rect">
            <a:avLst/>
          </a:prstGeom>
          <a:ln>
            <a:solidFill>
              <a:schemeClr val="bg1">
                <a:lumMod val="10000"/>
                <a:lumOff val="90000"/>
              </a:schemeClr>
            </a:solidFill>
          </a:ln>
        </p:spPr>
      </p:pic>
      <p:sp>
        <p:nvSpPr>
          <p:cNvPr id="15" name="TextBox 14"/>
          <p:cNvSpPr txBox="1"/>
          <p:nvPr/>
        </p:nvSpPr>
        <p:spPr>
          <a:xfrm>
            <a:off x="6324600" y="5562600"/>
            <a:ext cx="2133600" cy="400050"/>
          </a:xfrm>
          <a:prstGeom prst="rect">
            <a:avLst/>
          </a:prstGeom>
          <a:solidFill>
            <a:schemeClr val="bg1">
              <a:lumMod val="25000"/>
              <a:lumOff val="75000"/>
            </a:schemeClr>
          </a:solidFill>
        </p:spPr>
        <p:txBody>
          <a:bodyPr>
            <a:spAutoFit/>
          </a:bodyPr>
          <a:lstStyle/>
          <a:p>
            <a:pPr algn="ctr">
              <a:defRPr/>
            </a:pPr>
            <a:r>
              <a:rPr lang="en-US" sz="2000" dirty="0">
                <a:latin typeface="Arial" pitchFamily="-112" charset="0"/>
                <a:ea typeface="ＭＳ Ｐゴシック" pitchFamily="-112" charset="-128"/>
              </a:rPr>
              <a:t>Aphid parasite</a:t>
            </a:r>
          </a:p>
        </p:txBody>
      </p:sp>
      <p:sp>
        <p:nvSpPr>
          <p:cNvPr id="9" name="Slide Number Placeholder 8"/>
          <p:cNvSpPr>
            <a:spLocks noGrp="1"/>
          </p:cNvSpPr>
          <p:nvPr>
            <p:ph type="sldNum" sz="quarter" idx="12"/>
          </p:nvPr>
        </p:nvSpPr>
        <p:spPr/>
        <p:txBody>
          <a:bodyPr/>
          <a:lstStyle/>
          <a:p>
            <a:fld id="{7787911A-F598-441E-9A29-043DB673810F}" type="slidenum">
              <a:rPr lang="en-US"/>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76200" y="152400"/>
            <a:ext cx="8839200" cy="914400"/>
          </a:xfrm>
        </p:spPr>
        <p:txBody>
          <a:bodyPr/>
          <a:lstStyle/>
          <a:p>
            <a:pPr eaLnBrk="1" hangingPunct="1"/>
            <a:r>
              <a:rPr lang="en-US" smtClean="0"/>
              <a:t>Plants that Improve Biological Control</a:t>
            </a:r>
          </a:p>
        </p:txBody>
      </p:sp>
      <p:sp>
        <p:nvSpPr>
          <p:cNvPr id="65539" name="Rectangle 7"/>
          <p:cNvSpPr>
            <a:spLocks noGrp="1" noChangeArrowheads="1"/>
          </p:cNvSpPr>
          <p:nvPr>
            <p:ph type="body" sz="half" idx="4294967295"/>
          </p:nvPr>
        </p:nvSpPr>
        <p:spPr>
          <a:xfrm>
            <a:off x="228600" y="1066800"/>
            <a:ext cx="9372600" cy="3200400"/>
          </a:xfrm>
        </p:spPr>
        <p:txBody>
          <a:bodyPr/>
          <a:lstStyle/>
          <a:p>
            <a:pPr>
              <a:buFontTx/>
              <a:buNone/>
            </a:pPr>
            <a:r>
              <a:rPr lang="en-US" sz="2600" smtClean="0"/>
              <a:t>Adults of many natural enemies eat pollen and nectar.</a:t>
            </a:r>
          </a:p>
          <a:p>
            <a:pPr>
              <a:buFont typeface="Times" pitchFamily="-106" charset="0"/>
              <a:buChar char="•"/>
            </a:pPr>
            <a:r>
              <a:rPr lang="en-US" sz="2600" smtClean="0"/>
              <a:t>If provided, beneficials live longer and lay more eggs</a:t>
            </a:r>
          </a:p>
          <a:p>
            <a:pPr>
              <a:buFont typeface="Times" pitchFamily="-106" charset="0"/>
              <a:buChar char="•"/>
            </a:pPr>
            <a:r>
              <a:rPr lang="en-US" sz="2600" smtClean="0"/>
              <a:t>Insectary plants may provide shelter and alternate prey</a:t>
            </a:r>
          </a:p>
          <a:p>
            <a:pPr>
              <a:buFont typeface="Times" pitchFamily="-106" charset="0"/>
              <a:buChar char="•"/>
            </a:pPr>
            <a:r>
              <a:rPr lang="en-US" sz="2600" smtClean="0"/>
              <a:t>Plants with nectar and a long bloom season are best</a:t>
            </a:r>
          </a:p>
          <a:p>
            <a:pPr>
              <a:buFontTx/>
              <a:buNone/>
            </a:pPr>
            <a:endParaRPr lang="en-US" sz="2600" smtClean="0"/>
          </a:p>
        </p:txBody>
      </p:sp>
      <p:graphicFrame>
        <p:nvGraphicFramePr>
          <p:cNvPr id="65556" name="Group 20"/>
          <p:cNvGraphicFramePr>
            <a:graphicFrameLocks noGrp="1"/>
          </p:cNvGraphicFramePr>
          <p:nvPr/>
        </p:nvGraphicFramePr>
        <p:xfrm>
          <a:off x="457200" y="3343275"/>
          <a:ext cx="6781800" cy="3285427"/>
        </p:xfrm>
        <a:graphic>
          <a:graphicData uri="http://schemas.openxmlformats.org/drawingml/2006/table">
            <a:tbl>
              <a:tblPr/>
              <a:tblGrid>
                <a:gridCol w="2886075"/>
                <a:gridCol w="3895725"/>
              </a:tblGrid>
              <a:tr h="533400">
                <a:tc gridSpan="2">
                  <a:txBody>
                    <a:bodyPr/>
                    <a:lstStyle/>
                    <a:p>
                      <a:pPr marL="457200" marR="0" lvl="0" indent="0" algn="l" defTabSz="914400" rtl="0" eaLnBrk="0" fontAlgn="base" latinLnBrk="0" hangingPunct="0">
                        <a:lnSpc>
                          <a:spcPct val="100000"/>
                        </a:lnSpc>
                        <a:spcBef>
                          <a:spcPct val="20000"/>
                        </a:spcBef>
                        <a:spcAft>
                          <a:spcPct val="20000"/>
                        </a:spcAft>
                        <a:buClrTx/>
                        <a:buSzTx/>
                        <a:buFontTx/>
                        <a:buNone/>
                        <a:tabLst/>
                      </a:pPr>
                      <a:r>
                        <a:rPr kumimoji="0" lang="en-US" sz="2400" b="1" i="0" u="sng" strike="noStrike" cap="none" normalizeH="0" baseline="0" smtClean="0">
                          <a:ln>
                            <a:noFill/>
                          </a:ln>
                          <a:solidFill>
                            <a:srgbClr val="FFEEB1"/>
                          </a:solidFill>
                          <a:effectLst/>
                          <a:latin typeface="Arial" pitchFamily="34" charset="0"/>
                          <a:ea typeface="ＭＳ Ｐゴシック" pitchFamily="-106" charset="-128"/>
                        </a:rPr>
                        <a:t>Grow these beneficial-attracting</a:t>
                      </a:r>
                    </a:p>
                    <a:p>
                      <a:pPr marL="457200" marR="0" lvl="0" indent="0" algn="l" defTabSz="914400" rtl="0" eaLnBrk="0" fontAlgn="base" latinLnBrk="0" hangingPunct="0">
                        <a:lnSpc>
                          <a:spcPct val="100000"/>
                        </a:lnSpc>
                        <a:spcBef>
                          <a:spcPct val="20000"/>
                        </a:spcBef>
                        <a:spcAft>
                          <a:spcPct val="20000"/>
                        </a:spcAft>
                        <a:buClrTx/>
                        <a:buSzTx/>
                        <a:buFontTx/>
                        <a:buNone/>
                        <a:tabLst/>
                      </a:pPr>
                      <a:r>
                        <a:rPr kumimoji="0" lang="en-US" sz="2400" b="1" i="0" u="sng" strike="noStrike" cap="none" normalizeH="0" baseline="0" smtClean="0">
                          <a:ln>
                            <a:noFill/>
                          </a:ln>
                          <a:solidFill>
                            <a:srgbClr val="FFEEB1"/>
                          </a:solidFill>
                          <a:effectLst/>
                          <a:latin typeface="Arial" pitchFamily="34" charset="0"/>
                          <a:ea typeface="ＭＳ Ｐゴシック" pitchFamily="-106" charset="-128"/>
                        </a:rPr>
                        <a:t>plants in your landscape</a:t>
                      </a:r>
                      <a:endParaRPr kumimoji="0" lang="en-US" sz="2800" b="1" i="0" u="sng" strike="noStrike" cap="none" normalizeH="0" baseline="0" smtClean="0">
                        <a:ln>
                          <a:noFill/>
                        </a:ln>
                        <a:solidFill>
                          <a:srgbClr val="FFEEB1"/>
                        </a:solidFill>
                        <a:effectLst/>
                        <a:latin typeface="Arial" pitchFamily="34" charset="0"/>
                        <a:ea typeface="ＭＳ Ｐゴシック" pitchFamily="-106" charset="-128"/>
                      </a:endParaRPr>
                    </a:p>
                  </a:txBody>
                  <a:tcPr horzOverflow="overflow">
                    <a:lnL>
                      <a:noFill/>
                    </a:lnL>
                    <a:lnR>
                      <a:noFill/>
                    </a:lnR>
                    <a:lnT>
                      <a:noFill/>
                    </a:lnT>
                    <a:lnB>
                      <a:noFill/>
                    </a:lnB>
                    <a:lnTlToBr>
                      <a:noFill/>
                    </a:lnTlToBr>
                    <a:lnBlToTr>
                      <a:noFill/>
                    </a:lnBlToTr>
                    <a:noFill/>
                  </a:tcPr>
                </a:tc>
                <a:tc hMerge="1">
                  <a:txBody>
                    <a:bodyPr/>
                    <a:lstStyle/>
                    <a:p>
                      <a:endParaRPr lang="en-US"/>
                    </a:p>
                  </a:txBody>
                  <a:tcPr/>
                </a:tc>
              </a:tr>
              <a:tr h="500063">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buckwheats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dill</a:t>
                      </a:r>
                    </a:p>
                  </a:txBody>
                  <a:tcPr horzOverflow="overflow">
                    <a:lnL>
                      <a:noFill/>
                    </a:lnL>
                    <a:lnR>
                      <a:noFill/>
                    </a:lnR>
                    <a:lnT>
                      <a:noFill/>
                    </a:lnT>
                    <a:lnB>
                      <a:noFill/>
                    </a:lnB>
                    <a:lnTlToBr>
                      <a:noFill/>
                    </a:lnTlToBr>
                    <a:lnBlToTr>
                      <a:noFill/>
                    </a:lnBlToTr>
                    <a:noFill/>
                  </a:tcPr>
                </a:tc>
              </a:tr>
              <a:tr h="473075">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coreopsis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fennel</a:t>
                      </a:r>
                    </a:p>
                  </a:txBody>
                  <a:tcPr horzOverflow="overflow">
                    <a:lnL>
                      <a:noFill/>
                    </a:lnL>
                    <a:lnR>
                      <a:noFill/>
                    </a:lnR>
                    <a:lnT>
                      <a:noFill/>
                    </a:lnT>
                    <a:lnB>
                      <a:noFill/>
                    </a:lnB>
                    <a:lnTlToBr>
                      <a:noFill/>
                    </a:lnTlToBr>
                    <a:lnBlToTr>
                      <a:noFill/>
                    </a:lnBlToTr>
                    <a:noFill/>
                  </a:tcPr>
                </a:tc>
              </a:tr>
              <a:tr h="447675">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cosmos</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mustards</a:t>
                      </a:r>
                    </a:p>
                  </a:txBody>
                  <a:tcPr horzOverflow="overflow">
                    <a:lnL>
                      <a:noFill/>
                    </a:lnL>
                    <a:lnR>
                      <a:noFill/>
                    </a:lnR>
                    <a:lnT>
                      <a:noFill/>
                    </a:lnT>
                    <a:lnB>
                      <a:noFill/>
                    </a:lnB>
                    <a:lnTlToBr>
                      <a:noFill/>
                    </a:lnTlToBr>
                    <a:lnBlToTr>
                      <a:noFill/>
                    </a:lnBlToTr>
                    <a:noFill/>
                  </a:tcPr>
                </a:tc>
              </a:tr>
              <a:tr h="447675">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sweet alyssum</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yarrow</a:t>
                      </a:r>
                    </a:p>
                  </a:txBody>
                  <a:tcPr horzOverflow="overflow">
                    <a:lnL>
                      <a:noFill/>
                    </a:lnL>
                    <a:lnR>
                      <a:noFill/>
                    </a:lnR>
                    <a:lnT>
                      <a:noFill/>
                    </a:lnT>
                    <a:lnB>
                      <a:noFill/>
                    </a:lnB>
                    <a:lnTlToBr>
                      <a:noFill/>
                    </a:lnTlToBr>
                    <a:lnBlToTr>
                      <a:noFill/>
                    </a:lnBlToTr>
                    <a:noFill/>
                  </a:tcPr>
                </a:tc>
              </a:tr>
              <a:tr h="447675">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r>
                        <a:rPr kumimoji="0" lang="en-US" sz="2200" b="0" i="0" u="none" strike="noStrike" cap="none" normalizeH="0" baseline="0" smtClean="0">
                          <a:ln>
                            <a:noFill/>
                          </a:ln>
                          <a:solidFill>
                            <a:schemeClr val="accent1"/>
                          </a:solidFill>
                          <a:effectLst/>
                          <a:latin typeface="Arial" pitchFamily="34" charset="0"/>
                          <a:ea typeface="ＭＳ Ｐゴシック" pitchFamily="-106" charset="-128"/>
                        </a:rPr>
                        <a:t> Queen Anne’s lace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20000"/>
                        </a:spcAft>
                        <a:buClr>
                          <a:srgbClr val="FFEEB1"/>
                        </a:buClr>
                        <a:buSzTx/>
                        <a:buFont typeface="Lucida Grande" pitchFamily="-106" charset="0"/>
                        <a:buChar char="✿"/>
                        <a:tabLst/>
                      </a:pPr>
                      <a:endParaRPr kumimoji="0" lang="en-US" sz="2200" b="0" i="0" u="none" strike="noStrike" cap="none" normalizeH="0" baseline="0" smtClean="0">
                        <a:ln>
                          <a:noFill/>
                        </a:ln>
                        <a:solidFill>
                          <a:schemeClr val="accent1"/>
                        </a:solidFill>
                        <a:effectLst/>
                        <a:latin typeface="Arial" pitchFamily="34" charset="0"/>
                        <a:ea typeface="ＭＳ Ｐゴシック" pitchFamily="-106" charset="-128"/>
                      </a:endParaRPr>
                    </a:p>
                  </a:txBody>
                  <a:tcPr horzOverflow="overflow">
                    <a:lnL>
                      <a:noFill/>
                    </a:lnL>
                    <a:lnR>
                      <a:noFill/>
                    </a:lnR>
                    <a:lnT>
                      <a:noFill/>
                    </a:lnT>
                    <a:lnB>
                      <a:noFill/>
                    </a:lnB>
                    <a:lnTlToBr>
                      <a:noFill/>
                    </a:lnTlToBr>
                    <a:lnBlToTr>
                      <a:noFill/>
                    </a:lnBlToTr>
                    <a:noFill/>
                  </a:tcPr>
                </a:tc>
              </a:tr>
            </a:tbl>
          </a:graphicData>
        </a:graphic>
      </p:graphicFrame>
      <p:pic>
        <p:nvPicPr>
          <p:cNvPr id="65552" name="Picture 6" descr="WCFBCAMIF002.jpg"/>
          <p:cNvPicPr>
            <a:picLocks noChangeAspect="1"/>
          </p:cNvPicPr>
          <p:nvPr/>
        </p:nvPicPr>
        <p:blipFill>
          <a:blip r:embed="rId3"/>
          <a:srcRect/>
          <a:stretch>
            <a:fillRect/>
          </a:stretch>
        </p:blipFill>
        <p:spPr bwMode="auto">
          <a:xfrm>
            <a:off x="5105400" y="3963988"/>
            <a:ext cx="3810000" cy="2249487"/>
          </a:xfrm>
          <a:prstGeom prst="rect">
            <a:avLst/>
          </a:prstGeom>
          <a:noFill/>
          <a:ln w="9525">
            <a:solidFill>
              <a:srgbClr val="BBE0E3"/>
            </a:solidFill>
            <a:miter lim="800000"/>
            <a:headEnd/>
            <a:tailEnd/>
          </a:ln>
        </p:spPr>
      </p:pic>
      <p:sp>
        <p:nvSpPr>
          <p:cNvPr id="7" name="Slide Number Placeholder 6"/>
          <p:cNvSpPr>
            <a:spLocks noGrp="1"/>
          </p:cNvSpPr>
          <p:nvPr>
            <p:ph type="sldNum" sz="quarter" idx="12"/>
          </p:nvPr>
        </p:nvSpPr>
        <p:spPr/>
        <p:txBody>
          <a:bodyPr/>
          <a:lstStyle/>
          <a:p>
            <a:fld id="{D485DA63-BA99-4770-97F9-086E807C3E70}" type="slidenum">
              <a:rPr lang="en-US"/>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228600" y="76200"/>
            <a:ext cx="5105400" cy="990600"/>
          </a:xfrm>
        </p:spPr>
        <p:txBody>
          <a:bodyPr/>
          <a:lstStyle/>
          <a:p>
            <a:pPr eaLnBrk="1" hangingPunct="1"/>
            <a:r>
              <a:rPr lang="en-US" smtClean="0"/>
              <a:t>Using Biological Control</a:t>
            </a:r>
          </a:p>
        </p:txBody>
      </p:sp>
      <p:sp>
        <p:nvSpPr>
          <p:cNvPr id="67587" name="Rectangle 7"/>
          <p:cNvSpPr>
            <a:spLocks noGrp="1" noChangeArrowheads="1"/>
          </p:cNvSpPr>
          <p:nvPr>
            <p:ph type="body" sz="half" idx="4294967295"/>
          </p:nvPr>
        </p:nvSpPr>
        <p:spPr>
          <a:xfrm>
            <a:off x="304800" y="990600"/>
            <a:ext cx="5029200" cy="1752600"/>
          </a:xfrm>
        </p:spPr>
        <p:txBody>
          <a:bodyPr/>
          <a:lstStyle/>
          <a:p>
            <a:pPr marL="0" indent="0" eaLnBrk="1" hangingPunct="1">
              <a:lnSpc>
                <a:spcPct val="90000"/>
              </a:lnSpc>
              <a:buFontTx/>
              <a:buNone/>
            </a:pPr>
            <a:r>
              <a:rPr lang="en-US" sz="2800" smtClean="0">
                <a:cs typeface="Arial" pitchFamily="34" charset="0"/>
              </a:rPr>
              <a:t>Releasing natural enemies  can be somewhat effective in a few situations</a:t>
            </a:r>
          </a:p>
        </p:txBody>
      </p:sp>
      <p:pic>
        <p:nvPicPr>
          <p:cNvPr id="67588" name="Picture 9" descr="I-CO-HCON-AD.096.jpg                                           0003F21ESteve                          BE1EA52B:"/>
          <p:cNvPicPr>
            <a:picLocks noChangeAspect="1" noChangeArrowheads="1"/>
          </p:cNvPicPr>
          <p:nvPr/>
        </p:nvPicPr>
        <p:blipFill>
          <a:blip r:embed="rId3"/>
          <a:srcRect l="39063" r="10938"/>
          <a:stretch>
            <a:fillRect/>
          </a:stretch>
        </p:blipFill>
        <p:spPr bwMode="auto">
          <a:xfrm rot="5400000">
            <a:off x="5877719" y="-218281"/>
            <a:ext cx="2438400" cy="3179762"/>
          </a:xfrm>
          <a:prstGeom prst="rect">
            <a:avLst/>
          </a:prstGeom>
          <a:noFill/>
          <a:ln w="9525">
            <a:solidFill>
              <a:srgbClr val="FBFFFC"/>
            </a:solidFill>
            <a:miter lim="800000"/>
            <a:headEnd/>
            <a:tailEnd/>
          </a:ln>
        </p:spPr>
      </p:pic>
      <p:pic>
        <p:nvPicPr>
          <p:cNvPr id="67589" name="Picture 10" descr="N-EP-SCAR-PR.002.jpg                                           0003F21ESteve                          BE1EA52B:"/>
          <p:cNvPicPr>
            <a:picLocks noChangeAspect="1" noChangeArrowheads="1"/>
          </p:cNvPicPr>
          <p:nvPr/>
        </p:nvPicPr>
        <p:blipFill>
          <a:blip r:embed="rId4"/>
          <a:srcRect/>
          <a:stretch>
            <a:fillRect/>
          </a:stretch>
        </p:blipFill>
        <p:spPr bwMode="auto">
          <a:xfrm>
            <a:off x="4419600" y="2667000"/>
            <a:ext cx="4419600" cy="2903538"/>
          </a:xfrm>
          <a:prstGeom prst="rect">
            <a:avLst/>
          </a:prstGeom>
          <a:noFill/>
          <a:ln w="9525">
            <a:solidFill>
              <a:srgbClr val="FBFFFC"/>
            </a:solidFill>
            <a:miter lim="800000"/>
            <a:headEnd/>
            <a:tailEnd/>
          </a:ln>
        </p:spPr>
      </p:pic>
      <p:sp>
        <p:nvSpPr>
          <p:cNvPr id="67590" name="Text Box 13"/>
          <p:cNvSpPr txBox="1">
            <a:spLocks noChangeArrowheads="1"/>
          </p:cNvSpPr>
          <p:nvPr/>
        </p:nvSpPr>
        <p:spPr bwMode="auto">
          <a:xfrm>
            <a:off x="4343400" y="5334000"/>
            <a:ext cx="41148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Applying insect-killing nematodes</a:t>
            </a:r>
            <a:endParaRPr lang="en-US" sz="2000" b="1">
              <a:solidFill>
                <a:schemeClr val="tx2"/>
              </a:solidFill>
            </a:endParaRPr>
          </a:p>
        </p:txBody>
      </p:sp>
      <p:sp>
        <p:nvSpPr>
          <p:cNvPr id="67591" name="Text Box 13"/>
          <p:cNvSpPr txBox="1">
            <a:spLocks noChangeArrowheads="1"/>
          </p:cNvSpPr>
          <p:nvPr/>
        </p:nvSpPr>
        <p:spPr bwMode="auto">
          <a:xfrm>
            <a:off x="5486400" y="2209800"/>
            <a:ext cx="31242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Convergent lady beetles</a:t>
            </a:r>
          </a:p>
        </p:txBody>
      </p:sp>
      <p:sp>
        <p:nvSpPr>
          <p:cNvPr id="58377" name="TextBox 11"/>
          <p:cNvSpPr txBox="1">
            <a:spLocks noChangeArrowheads="1"/>
          </p:cNvSpPr>
          <p:nvPr/>
        </p:nvSpPr>
        <p:spPr bwMode="auto">
          <a:xfrm>
            <a:off x="304800" y="2667000"/>
            <a:ext cx="4038600" cy="3122613"/>
          </a:xfrm>
          <a:prstGeom prst="rect">
            <a:avLst/>
          </a:prstGeom>
          <a:noFill/>
          <a:ln w="9525">
            <a:noFill/>
            <a:miter lim="800000"/>
            <a:headEnd/>
            <a:tailEnd/>
          </a:ln>
        </p:spPr>
        <p:txBody>
          <a:bodyPr/>
          <a:lstStyle/>
          <a:p>
            <a:pPr marL="342900" indent="-342900">
              <a:lnSpc>
                <a:spcPct val="90000"/>
              </a:lnSpc>
              <a:spcBef>
                <a:spcPts val="1200"/>
              </a:spcBef>
              <a:buFont typeface="Arial" pitchFamily="34" charset="0"/>
              <a:buChar char="•"/>
            </a:pPr>
            <a:r>
              <a:rPr lang="en-US" sz="2800">
                <a:solidFill>
                  <a:srgbClr val="FFEEB1"/>
                </a:solidFill>
              </a:rPr>
              <a:t>Lady beetles for aphids</a:t>
            </a:r>
          </a:p>
          <a:p>
            <a:pPr marL="342900" indent="-342900">
              <a:lnSpc>
                <a:spcPct val="90000"/>
              </a:lnSpc>
              <a:spcBef>
                <a:spcPts val="1200"/>
              </a:spcBef>
              <a:buFont typeface="Arial" pitchFamily="34" charset="0"/>
              <a:buChar char="•"/>
            </a:pPr>
            <a:r>
              <a:rPr lang="en-US" sz="2800">
                <a:solidFill>
                  <a:srgbClr val="FFEEB1"/>
                </a:solidFill>
              </a:rPr>
              <a:t>Insect-killing nematodes for lawn grubs and moths that bore in tree</a:t>
            </a:r>
          </a:p>
        </p:txBody>
      </p:sp>
      <p:sp>
        <p:nvSpPr>
          <p:cNvPr id="11" name="Slide Number Placeholder 10"/>
          <p:cNvSpPr>
            <a:spLocks noGrp="1"/>
          </p:cNvSpPr>
          <p:nvPr>
            <p:ph type="sldNum" sz="quarter" idx="12"/>
          </p:nvPr>
        </p:nvSpPr>
        <p:spPr/>
        <p:txBody>
          <a:bodyPr/>
          <a:lstStyle/>
          <a:p>
            <a:fld id="{E13CEA25-0751-44CA-9CCF-92C27B236B11}" type="slidenum">
              <a:rPr lang="en-US"/>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0" y="152400"/>
            <a:ext cx="9144000" cy="1143000"/>
          </a:xfrm>
          <a:solidFill>
            <a:schemeClr val="bg1"/>
          </a:solidFill>
        </p:spPr>
        <p:txBody>
          <a:bodyPr/>
          <a:lstStyle/>
          <a:p>
            <a:pPr eaLnBrk="1" hangingPunct="1"/>
            <a:r>
              <a:rPr lang="en-US" sz="3400" smtClean="0"/>
              <a:t>Consult University of California Publications </a:t>
            </a:r>
            <a:br>
              <a:rPr lang="en-US" sz="3400" smtClean="0"/>
            </a:br>
            <a:r>
              <a:rPr lang="en-US" sz="3400" smtClean="0"/>
              <a:t>For More Information </a:t>
            </a:r>
          </a:p>
        </p:txBody>
      </p:sp>
      <p:pic>
        <p:nvPicPr>
          <p:cNvPr id="11" name="Picture 10" descr="Picture 11.png"/>
          <p:cNvPicPr>
            <a:picLocks noChangeAspect="1"/>
          </p:cNvPicPr>
          <p:nvPr/>
        </p:nvPicPr>
        <p:blipFill>
          <a:blip r:embed="rId3"/>
          <a:stretch>
            <a:fillRect/>
          </a:stretch>
        </p:blipFill>
        <p:spPr>
          <a:xfrm rot="651184">
            <a:off x="5141913" y="1539875"/>
            <a:ext cx="3094037" cy="3919538"/>
          </a:xfrm>
          <a:prstGeom prst="rect">
            <a:avLst/>
          </a:prstGeom>
          <a:ln>
            <a:solidFill>
              <a:schemeClr val="bg1">
                <a:lumMod val="10000"/>
                <a:lumOff val="90000"/>
              </a:schemeClr>
            </a:solidFill>
          </a:ln>
        </p:spPr>
      </p:pic>
      <p:pic>
        <p:nvPicPr>
          <p:cNvPr id="69636" name="Picture 15" descr="cards 7_19_10.png"/>
          <p:cNvPicPr>
            <a:picLocks noChangeAspect="1"/>
          </p:cNvPicPr>
          <p:nvPr/>
        </p:nvPicPr>
        <p:blipFill>
          <a:blip r:embed="rId4"/>
          <a:srcRect/>
          <a:stretch>
            <a:fillRect/>
          </a:stretch>
        </p:blipFill>
        <p:spPr bwMode="auto">
          <a:xfrm>
            <a:off x="6172200" y="4038600"/>
            <a:ext cx="2724150" cy="2346325"/>
          </a:xfrm>
          <a:prstGeom prst="rect">
            <a:avLst/>
          </a:prstGeom>
          <a:noFill/>
          <a:ln w="9525">
            <a:noFill/>
            <a:miter lim="800000"/>
            <a:headEnd/>
            <a:tailEnd/>
          </a:ln>
        </p:spPr>
      </p:pic>
      <p:pic>
        <p:nvPicPr>
          <p:cNvPr id="69637" name="Picture 9" descr="NE Handbk page copy smallest.jpg"/>
          <p:cNvPicPr>
            <a:picLocks noChangeAspect="1"/>
          </p:cNvPicPr>
          <p:nvPr/>
        </p:nvPicPr>
        <p:blipFill>
          <a:blip r:embed="rId5"/>
          <a:srcRect/>
          <a:stretch>
            <a:fillRect/>
          </a:stretch>
        </p:blipFill>
        <p:spPr bwMode="auto">
          <a:xfrm>
            <a:off x="2667000" y="1371600"/>
            <a:ext cx="2425700" cy="3352800"/>
          </a:xfrm>
          <a:prstGeom prst="rect">
            <a:avLst/>
          </a:prstGeom>
          <a:noFill/>
          <a:ln w="9525">
            <a:noFill/>
            <a:miter lim="800000"/>
            <a:headEnd/>
            <a:tailEnd/>
          </a:ln>
        </p:spPr>
      </p:pic>
      <p:pic>
        <p:nvPicPr>
          <p:cNvPr id="69638" name="Picture 11" descr="NE Handbk page2.jpg"/>
          <p:cNvPicPr>
            <a:picLocks noChangeAspect="1"/>
          </p:cNvPicPr>
          <p:nvPr/>
        </p:nvPicPr>
        <p:blipFill>
          <a:blip r:embed="rId6"/>
          <a:srcRect b="1321"/>
          <a:stretch>
            <a:fillRect/>
          </a:stretch>
        </p:blipFill>
        <p:spPr bwMode="auto">
          <a:xfrm>
            <a:off x="228600" y="1371600"/>
            <a:ext cx="2438400" cy="3352800"/>
          </a:xfrm>
          <a:prstGeom prst="rect">
            <a:avLst/>
          </a:prstGeom>
          <a:noFill/>
          <a:ln w="9525">
            <a:noFill/>
            <a:miter lim="800000"/>
            <a:headEnd/>
            <a:tailEnd/>
          </a:ln>
        </p:spPr>
      </p:pic>
      <p:pic>
        <p:nvPicPr>
          <p:cNvPr id="13" name="Picture 12" descr="Picture 13.png"/>
          <p:cNvPicPr>
            <a:picLocks noChangeAspect="1"/>
          </p:cNvPicPr>
          <p:nvPr/>
        </p:nvPicPr>
        <p:blipFill>
          <a:blip r:embed="rId7"/>
          <a:stretch>
            <a:fillRect/>
          </a:stretch>
        </p:blipFill>
        <p:spPr>
          <a:xfrm rot="20730187">
            <a:off x="642938" y="3549650"/>
            <a:ext cx="2232025" cy="2994025"/>
          </a:xfrm>
          <a:prstGeom prst="rect">
            <a:avLst/>
          </a:prstGeom>
          <a:ln>
            <a:solidFill>
              <a:schemeClr val="bg1">
                <a:lumMod val="10000"/>
                <a:lumOff val="90000"/>
              </a:schemeClr>
            </a:solidFill>
          </a:ln>
        </p:spPr>
      </p:pic>
      <p:pic>
        <p:nvPicPr>
          <p:cNvPr id="69640" name="Picture 13" descr="M-IT-MANU-WO.007.jpg"/>
          <p:cNvPicPr>
            <a:picLocks noChangeAspect="1"/>
          </p:cNvPicPr>
          <p:nvPr/>
        </p:nvPicPr>
        <p:blipFill>
          <a:blip r:embed="rId8"/>
          <a:srcRect/>
          <a:stretch>
            <a:fillRect/>
          </a:stretch>
        </p:blipFill>
        <p:spPr bwMode="auto">
          <a:xfrm rot="-1017239">
            <a:off x="3016250" y="3808413"/>
            <a:ext cx="2898775" cy="3873500"/>
          </a:xfrm>
          <a:prstGeom prst="rect">
            <a:avLst/>
          </a:prstGeom>
          <a:noFill/>
          <a:ln w="9525">
            <a:solidFill>
              <a:srgbClr val="BBE0E3"/>
            </a:solidFill>
            <a:miter lim="800000"/>
            <a:headEnd/>
            <a:tailEnd/>
          </a:ln>
        </p:spPr>
      </p:pic>
      <p:sp>
        <p:nvSpPr>
          <p:cNvPr id="10" name="Slide Number Placeholder 9"/>
          <p:cNvSpPr>
            <a:spLocks noGrp="1"/>
          </p:cNvSpPr>
          <p:nvPr>
            <p:ph type="sldNum" sz="quarter" idx="12"/>
          </p:nvPr>
        </p:nvSpPr>
        <p:spPr/>
        <p:txBody>
          <a:bodyPr/>
          <a:lstStyle/>
          <a:p>
            <a:fld id="{00E4D73C-C6AB-4911-B85D-B74C70205441}" type="slidenum">
              <a:rPr lang="en-US"/>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0" descr="&#10;Picture 1.png                                                  0003F21ESteve                          BE1EA52B:"/>
          <p:cNvPicPr>
            <a:picLocks noChangeAspect="1" noChangeArrowheads="1"/>
          </p:cNvPicPr>
          <p:nvPr/>
        </p:nvPicPr>
        <p:blipFill>
          <a:blip r:embed="rId3"/>
          <a:srcRect/>
          <a:stretch>
            <a:fillRect/>
          </a:stretch>
        </p:blipFill>
        <p:spPr bwMode="auto">
          <a:xfrm>
            <a:off x="0" y="-354013"/>
            <a:ext cx="9085263" cy="6324601"/>
          </a:xfrm>
          <a:prstGeom prst="rect">
            <a:avLst/>
          </a:prstGeom>
          <a:noFill/>
          <a:ln w="9525">
            <a:noFill/>
            <a:miter lim="800000"/>
            <a:headEnd/>
            <a:tailEnd/>
          </a:ln>
        </p:spPr>
      </p:pic>
      <p:sp>
        <p:nvSpPr>
          <p:cNvPr id="71683" name="Rectangle 2"/>
          <p:cNvSpPr>
            <a:spLocks noGrp="1" noChangeArrowheads="1"/>
          </p:cNvSpPr>
          <p:nvPr>
            <p:ph type="title" idx="4294967295"/>
          </p:nvPr>
        </p:nvSpPr>
        <p:spPr>
          <a:xfrm>
            <a:off x="1752600" y="-228600"/>
            <a:ext cx="7391400" cy="1143000"/>
          </a:xfrm>
          <a:solidFill>
            <a:schemeClr val="bg1"/>
          </a:solidFill>
        </p:spPr>
        <p:txBody>
          <a:bodyPr/>
          <a:lstStyle/>
          <a:p>
            <a:pPr eaLnBrk="1" hangingPunct="1"/>
            <a:r>
              <a:rPr lang="en-US" sz="2400" smtClean="0"/>
              <a:t>Online at </a:t>
            </a:r>
            <a:br>
              <a:rPr lang="en-US" sz="2400" smtClean="0"/>
            </a:br>
            <a:r>
              <a:rPr lang="en-US" sz="2400" smtClean="0"/>
              <a:t>www.ipm.ucdavis.edu/PMG/menu.homegarden.html</a:t>
            </a:r>
          </a:p>
        </p:txBody>
      </p:sp>
      <p:sp>
        <p:nvSpPr>
          <p:cNvPr id="7" name="Slide Number Placeholder 6"/>
          <p:cNvSpPr>
            <a:spLocks noGrp="1"/>
          </p:cNvSpPr>
          <p:nvPr>
            <p:ph type="sldNum" sz="quarter" idx="12"/>
          </p:nvPr>
        </p:nvSpPr>
        <p:spPr/>
        <p:txBody>
          <a:bodyPr/>
          <a:lstStyle/>
          <a:p>
            <a:fld id="{A3A02D8A-F4DE-4B37-A83F-2E9C38D8A21C}" type="slidenum">
              <a:rPr lang="en-US"/>
              <a:pPr/>
              <a:t>33</a:t>
            </a:fld>
            <a:endParaRPr lang="en-US"/>
          </a:p>
        </p:txBody>
      </p:sp>
      <p:sp>
        <p:nvSpPr>
          <p:cNvPr id="71685" name="Right Arrow 10"/>
          <p:cNvSpPr>
            <a:spLocks noChangeArrowheads="1"/>
          </p:cNvSpPr>
          <p:nvPr/>
        </p:nvSpPr>
        <p:spPr bwMode="auto">
          <a:xfrm rot="10800000">
            <a:off x="1219200" y="5105400"/>
            <a:ext cx="658813" cy="366713"/>
          </a:xfrm>
          <a:prstGeom prst="rightArrow">
            <a:avLst>
              <a:gd name="adj1" fmla="val 50000"/>
              <a:gd name="adj2" fmla="val 49821"/>
            </a:avLst>
          </a:prstGeom>
          <a:solidFill>
            <a:srgbClr val="FF0000"/>
          </a:solidFill>
          <a:ln w="9525">
            <a:solidFill>
              <a:schemeClr val="tx1"/>
            </a:solidFill>
            <a:round/>
            <a:headEnd/>
            <a:tailEnd/>
          </a:ln>
        </p:spPr>
        <p:txBody>
          <a:bodyPr/>
          <a:lstStyle/>
          <a:p>
            <a:endParaRPr lang="en-US"/>
          </a:p>
        </p:txBody>
      </p:sp>
      <p:sp>
        <p:nvSpPr>
          <p:cNvPr id="71686" name="Right Arrow 10"/>
          <p:cNvSpPr>
            <a:spLocks noChangeArrowheads="1"/>
          </p:cNvSpPr>
          <p:nvPr/>
        </p:nvSpPr>
        <p:spPr bwMode="auto">
          <a:xfrm rot="9025086">
            <a:off x="5610225" y="2652713"/>
            <a:ext cx="658813" cy="366712"/>
          </a:xfrm>
          <a:prstGeom prst="rightArrow">
            <a:avLst>
              <a:gd name="adj1" fmla="val 50000"/>
              <a:gd name="adj2" fmla="val 49821"/>
            </a:avLst>
          </a:prstGeom>
          <a:solidFill>
            <a:srgbClr val="FF0000"/>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8" descr="Picture 16.png"/>
          <p:cNvPicPr>
            <a:picLocks noChangeAspect="1"/>
          </p:cNvPicPr>
          <p:nvPr/>
        </p:nvPicPr>
        <p:blipFill>
          <a:blip r:embed="rId3"/>
          <a:srcRect/>
          <a:stretch>
            <a:fillRect/>
          </a:stretch>
        </p:blipFill>
        <p:spPr bwMode="auto">
          <a:xfrm>
            <a:off x="152400" y="4387850"/>
            <a:ext cx="4191000" cy="2470150"/>
          </a:xfrm>
          <a:prstGeom prst="rect">
            <a:avLst/>
          </a:prstGeom>
          <a:noFill/>
          <a:ln w="9525">
            <a:noFill/>
            <a:miter lim="800000"/>
            <a:headEnd/>
            <a:tailEnd/>
          </a:ln>
        </p:spPr>
      </p:pic>
      <p:sp>
        <p:nvSpPr>
          <p:cNvPr id="73731" name="Rectangle 2"/>
          <p:cNvSpPr>
            <a:spLocks noGrp="1" noChangeArrowheads="1"/>
          </p:cNvSpPr>
          <p:nvPr>
            <p:ph type="title" idx="4294967295"/>
          </p:nvPr>
        </p:nvSpPr>
        <p:spPr>
          <a:xfrm>
            <a:off x="0" y="76200"/>
            <a:ext cx="6400800" cy="914400"/>
          </a:xfrm>
        </p:spPr>
        <p:txBody>
          <a:bodyPr/>
          <a:lstStyle/>
          <a:p>
            <a:pPr eaLnBrk="1" hangingPunct="1"/>
            <a:r>
              <a:rPr lang="en-US" sz="3400" smtClean="0"/>
              <a:t>Online at www.ipm.ucdavis.edu</a:t>
            </a:r>
          </a:p>
        </p:txBody>
      </p:sp>
      <p:pic>
        <p:nvPicPr>
          <p:cNvPr id="10" name="Picture 9" descr="Picture 17.png"/>
          <p:cNvPicPr>
            <a:picLocks noChangeAspect="1"/>
          </p:cNvPicPr>
          <p:nvPr/>
        </p:nvPicPr>
        <p:blipFill>
          <a:blip r:embed="rId4"/>
          <a:stretch>
            <a:fillRect/>
          </a:stretch>
        </p:blipFill>
        <p:spPr>
          <a:xfrm rot="20320446">
            <a:off x="4159250" y="933450"/>
            <a:ext cx="4256088" cy="4003675"/>
          </a:xfrm>
          <a:prstGeom prst="rect">
            <a:avLst/>
          </a:prstGeom>
          <a:ln>
            <a:solidFill>
              <a:schemeClr val="bg1">
                <a:lumMod val="10000"/>
                <a:lumOff val="90000"/>
              </a:schemeClr>
            </a:solidFill>
          </a:ln>
        </p:spPr>
      </p:pic>
      <p:pic>
        <p:nvPicPr>
          <p:cNvPr id="73733" name="Picture 7" descr="Picture 15.png"/>
          <p:cNvPicPr>
            <a:picLocks noChangeAspect="1"/>
          </p:cNvPicPr>
          <p:nvPr/>
        </p:nvPicPr>
        <p:blipFill>
          <a:blip r:embed="rId5"/>
          <a:srcRect/>
          <a:stretch>
            <a:fillRect/>
          </a:stretch>
        </p:blipFill>
        <p:spPr bwMode="auto">
          <a:xfrm>
            <a:off x="152400" y="990600"/>
            <a:ext cx="4191000" cy="3789363"/>
          </a:xfrm>
          <a:prstGeom prst="rect">
            <a:avLst/>
          </a:prstGeom>
          <a:noFill/>
          <a:ln w="9525">
            <a:noFill/>
            <a:miter lim="800000"/>
            <a:headEnd/>
            <a:tailEnd/>
          </a:ln>
        </p:spPr>
      </p:pic>
      <p:pic>
        <p:nvPicPr>
          <p:cNvPr id="11" name="Picture 10" descr="Picture 18.png"/>
          <p:cNvPicPr>
            <a:picLocks noChangeAspect="1"/>
          </p:cNvPicPr>
          <p:nvPr/>
        </p:nvPicPr>
        <p:blipFill>
          <a:blip r:embed="rId6"/>
          <a:stretch>
            <a:fillRect/>
          </a:stretch>
        </p:blipFill>
        <p:spPr>
          <a:xfrm rot="20340587">
            <a:off x="4600575" y="2138363"/>
            <a:ext cx="4432300" cy="3105150"/>
          </a:xfrm>
          <a:prstGeom prst="rect">
            <a:avLst/>
          </a:prstGeom>
          <a:ln>
            <a:solidFill>
              <a:schemeClr val="bg1">
                <a:lumMod val="10000"/>
                <a:lumOff val="90000"/>
              </a:schemeClr>
            </a:solidFill>
          </a:ln>
        </p:spPr>
      </p:pic>
      <p:sp>
        <p:nvSpPr>
          <p:cNvPr id="73735" name="Text Box 16"/>
          <p:cNvSpPr txBox="1">
            <a:spLocks noChangeArrowheads="1"/>
          </p:cNvSpPr>
          <p:nvPr/>
        </p:nvSpPr>
        <p:spPr bwMode="auto">
          <a:xfrm>
            <a:off x="2971800" y="6335713"/>
            <a:ext cx="2895600" cy="369887"/>
          </a:xfrm>
          <a:prstGeom prst="rect">
            <a:avLst/>
          </a:prstGeom>
          <a:solidFill>
            <a:schemeClr val="accent1"/>
          </a:solidFill>
          <a:ln w="9525">
            <a:solidFill>
              <a:schemeClr val="accent1"/>
            </a:solidFill>
            <a:miter lim="800000"/>
            <a:headEnd/>
            <a:tailEnd/>
          </a:ln>
        </p:spPr>
        <p:txBody>
          <a:bodyPr>
            <a:spAutoFit/>
          </a:bodyPr>
          <a:lstStyle/>
          <a:p>
            <a:pPr algn="ctr"/>
            <a:r>
              <a:rPr lang="en-US" sz="1800"/>
              <a:t>Natural Enemies Gallery</a:t>
            </a:r>
          </a:p>
        </p:txBody>
      </p:sp>
      <p:sp>
        <p:nvSpPr>
          <p:cNvPr id="73736" name="Text Box 16"/>
          <p:cNvSpPr txBox="1">
            <a:spLocks noChangeArrowheads="1"/>
          </p:cNvSpPr>
          <p:nvPr/>
        </p:nvSpPr>
        <p:spPr bwMode="auto">
          <a:xfrm>
            <a:off x="7086600" y="4724400"/>
            <a:ext cx="1828800" cy="369888"/>
          </a:xfrm>
          <a:prstGeom prst="rect">
            <a:avLst/>
          </a:prstGeom>
          <a:solidFill>
            <a:schemeClr val="accent1"/>
          </a:solidFill>
          <a:ln w="9525">
            <a:solidFill>
              <a:schemeClr val="accent1"/>
            </a:solidFill>
            <a:miter lim="800000"/>
            <a:headEnd/>
            <a:tailEnd/>
          </a:ln>
        </p:spPr>
        <p:txBody>
          <a:bodyPr>
            <a:spAutoFit/>
          </a:bodyPr>
          <a:lstStyle/>
          <a:p>
            <a:pPr algn="ctr"/>
            <a:r>
              <a:rPr lang="en-US" sz="1800"/>
              <a:t>Pest Notes</a:t>
            </a:r>
          </a:p>
        </p:txBody>
      </p:sp>
      <p:sp>
        <p:nvSpPr>
          <p:cNvPr id="12" name="Slide Number Placeholder 11"/>
          <p:cNvSpPr>
            <a:spLocks noGrp="1"/>
          </p:cNvSpPr>
          <p:nvPr>
            <p:ph type="sldNum" sz="quarter" idx="12"/>
          </p:nvPr>
        </p:nvSpPr>
        <p:spPr/>
        <p:txBody>
          <a:bodyPr/>
          <a:lstStyle/>
          <a:p>
            <a:fld id="{61C8A52B-7A7E-4136-8594-398570B648C4}" type="slidenum">
              <a:rPr lang="en-US"/>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Box 5"/>
          <p:cNvSpPr txBox="1">
            <a:spLocks noChangeArrowheads="1"/>
          </p:cNvSpPr>
          <p:nvPr/>
        </p:nvSpPr>
        <p:spPr bwMode="auto">
          <a:xfrm>
            <a:off x="0" y="228600"/>
            <a:ext cx="9144000" cy="1600200"/>
          </a:xfrm>
          <a:prstGeom prst="rect">
            <a:avLst/>
          </a:prstGeom>
          <a:solidFill>
            <a:srgbClr val="063D34"/>
          </a:solidFill>
          <a:ln w="9525">
            <a:noFill/>
            <a:miter lim="800000"/>
            <a:headEnd/>
            <a:tailEnd/>
          </a:ln>
        </p:spPr>
        <p:txBody>
          <a:bodyPr>
            <a:spAutoFit/>
          </a:bodyPr>
          <a:lstStyle/>
          <a:p>
            <a:endParaRPr lang="en-US">
              <a:latin typeface="Calibri" pitchFamily="34" charset="0"/>
            </a:endParaRPr>
          </a:p>
        </p:txBody>
      </p:sp>
      <p:sp>
        <p:nvSpPr>
          <p:cNvPr id="4" name="Rectangle 2"/>
          <p:cNvSpPr txBox="1">
            <a:spLocks noChangeArrowheads="1"/>
          </p:cNvSpPr>
          <p:nvPr/>
        </p:nvSpPr>
        <p:spPr bwMode="auto">
          <a:xfrm>
            <a:off x="-76200" y="244475"/>
            <a:ext cx="9220200" cy="1143000"/>
          </a:xfrm>
          <a:prstGeom prst="rect">
            <a:avLst/>
          </a:prstGeom>
          <a:noFill/>
          <a:ln w="9525">
            <a:noFill/>
            <a:miter lim="800000"/>
            <a:headEnd/>
            <a:tailEnd/>
          </a:ln>
        </p:spPr>
        <p:txBody>
          <a:bodyPr anchor="ctr"/>
          <a:lstStyle/>
          <a:p>
            <a:pPr algn="ctr" fontAlgn="auto">
              <a:spcBef>
                <a:spcPts val="0"/>
              </a:spcBef>
              <a:spcAft>
                <a:spcPts val="0"/>
              </a:spcAft>
              <a:defRPr/>
            </a:pPr>
            <a:r>
              <a:rPr lang="en-US" sz="4400" kern="0" dirty="0" err="1">
                <a:solidFill>
                  <a:srgbClr val="FFEDB1"/>
                </a:solidFill>
                <a:latin typeface="+mj-lt"/>
                <a:ea typeface="+mj-ea"/>
                <a:cs typeface="+mj-cs"/>
              </a:rPr>
              <a:t>www.ipm.ucdavis.edu</a:t>
            </a:r>
            <a:endParaRPr lang="en-US" sz="4400" kern="0" dirty="0">
              <a:solidFill>
                <a:srgbClr val="FFEDB1"/>
              </a:solidFill>
              <a:latin typeface="+mj-lt"/>
              <a:ea typeface="+mj-ea"/>
              <a:cs typeface="+mj-cs"/>
            </a:endParaRPr>
          </a:p>
        </p:txBody>
      </p:sp>
      <p:pic>
        <p:nvPicPr>
          <p:cNvPr id="75780" name="Picture 5" descr="UCIPM_logo_green_leaf"/>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556375" y="5338763"/>
            <a:ext cx="1233488" cy="928687"/>
          </a:xfrm>
          <a:prstGeom prst="rect">
            <a:avLst/>
          </a:prstGeom>
          <a:noFill/>
          <a:ln w="9525">
            <a:noFill/>
            <a:miter lim="800000"/>
            <a:headEnd/>
            <a:tailEnd/>
          </a:ln>
        </p:spPr>
      </p:pic>
      <p:sp>
        <p:nvSpPr>
          <p:cNvPr id="9" name="Rectangle 8"/>
          <p:cNvSpPr>
            <a:spLocks noChangeArrowheads="1"/>
          </p:cNvSpPr>
          <p:nvPr/>
        </p:nvSpPr>
        <p:spPr bwMode="auto">
          <a:xfrm>
            <a:off x="3517900" y="6229350"/>
            <a:ext cx="2373313" cy="52387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p>
            <a:pPr algn="ctr" fontAlgn="auto">
              <a:spcBef>
                <a:spcPts val="0"/>
              </a:spcBef>
              <a:spcAft>
                <a:spcPts val="0"/>
              </a:spcAft>
              <a:defRPr/>
            </a:pPr>
            <a:r>
              <a:rPr lang="en-US" sz="1400" b="1" dirty="0">
                <a:solidFill>
                  <a:srgbClr val="FFEDB1"/>
                </a:solidFill>
                <a:effectLst>
                  <a:outerShdw blurRad="165100" dist="38100" dir="2700000">
                    <a:srgbClr val="000000">
                      <a:alpha val="81000"/>
                    </a:srgbClr>
                  </a:outerShdw>
                </a:effectLst>
                <a:latin typeface="Calibri" charset="0"/>
                <a:ea typeface="ＭＳ Ｐゴシック" charset="-128"/>
              </a:rPr>
              <a:t>Statewide Integrated Pest Management Program</a:t>
            </a:r>
          </a:p>
        </p:txBody>
      </p:sp>
      <p:pic>
        <p:nvPicPr>
          <p:cNvPr id="75782" name="Picture 6" descr="I-DP-SYRP-AD.010.jpg"/>
          <p:cNvPicPr>
            <a:picLocks noChangeAspect="1"/>
          </p:cNvPicPr>
          <p:nvPr/>
        </p:nvPicPr>
        <p:blipFill>
          <a:blip r:embed="rId4"/>
          <a:srcRect/>
          <a:stretch>
            <a:fillRect/>
          </a:stretch>
        </p:blipFill>
        <p:spPr bwMode="auto">
          <a:xfrm>
            <a:off x="2373313" y="1978025"/>
            <a:ext cx="3987800" cy="2646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0"/>
            <a:ext cx="6537325" cy="1143000"/>
          </a:xfrm>
        </p:spPr>
        <p:txBody>
          <a:bodyPr/>
          <a:lstStyle/>
          <a:p>
            <a:pPr eaLnBrk="1" hangingPunct="1"/>
            <a:r>
              <a:rPr lang="en-US" smtClean="0"/>
              <a:t>Know Your Natural Enemies!</a:t>
            </a:r>
          </a:p>
        </p:txBody>
      </p:sp>
      <p:pic>
        <p:nvPicPr>
          <p:cNvPr id="12291" name="Picture 11" descr="I-CO-CARA-LV.007.jpg                                           0003F21ESteve                          BE1EA52B:"/>
          <p:cNvPicPr>
            <a:picLocks noChangeAspect="1" noChangeArrowheads="1"/>
          </p:cNvPicPr>
          <p:nvPr/>
        </p:nvPicPr>
        <p:blipFill>
          <a:blip r:embed="rId3"/>
          <a:srcRect l="8163" r="16327" b="12346"/>
          <a:stretch>
            <a:fillRect/>
          </a:stretch>
        </p:blipFill>
        <p:spPr bwMode="auto">
          <a:xfrm>
            <a:off x="1290638" y="4191000"/>
            <a:ext cx="2781300" cy="2133600"/>
          </a:xfrm>
          <a:prstGeom prst="rect">
            <a:avLst/>
          </a:prstGeom>
          <a:noFill/>
          <a:ln w="9525">
            <a:solidFill>
              <a:srgbClr val="FBFFFC"/>
            </a:solidFill>
            <a:miter lim="800000"/>
            <a:headEnd/>
            <a:tailEnd/>
          </a:ln>
        </p:spPr>
      </p:pic>
      <p:sp>
        <p:nvSpPr>
          <p:cNvPr id="12292" name="Rectangle 7"/>
          <p:cNvSpPr>
            <a:spLocks noGrp="1" noChangeArrowheads="1"/>
          </p:cNvSpPr>
          <p:nvPr>
            <p:ph type="body" sz="half" idx="4294967295"/>
          </p:nvPr>
        </p:nvSpPr>
        <p:spPr>
          <a:xfrm>
            <a:off x="533400" y="1066800"/>
            <a:ext cx="4800600" cy="3048000"/>
          </a:xfrm>
        </p:spPr>
        <p:txBody>
          <a:bodyPr/>
          <a:lstStyle/>
          <a:p>
            <a:pPr eaLnBrk="1" hangingPunct="1">
              <a:buFont typeface="Times" pitchFamily="-106" charset="0"/>
              <a:buChar char="•"/>
            </a:pPr>
            <a:r>
              <a:rPr lang="en-US" sz="2800" smtClean="0">
                <a:cs typeface="Arial" pitchFamily="34" charset="0"/>
              </a:rPr>
              <a:t>The most effective natural enemies occur naturally</a:t>
            </a:r>
          </a:p>
          <a:p>
            <a:pPr eaLnBrk="1" hangingPunct="1">
              <a:buFont typeface="Times" pitchFamily="-106" charset="0"/>
              <a:buChar char="•"/>
            </a:pPr>
            <a:r>
              <a:rPr lang="en-US" sz="2800" smtClean="0">
                <a:cs typeface="Arial" pitchFamily="34" charset="0"/>
              </a:rPr>
              <a:t>Hundreds of species are common</a:t>
            </a:r>
          </a:p>
          <a:p>
            <a:pPr eaLnBrk="1" hangingPunct="1">
              <a:buFont typeface="Times" pitchFamily="-106" charset="0"/>
              <a:buChar char="•"/>
            </a:pPr>
            <a:r>
              <a:rPr lang="en-US" sz="2800" smtClean="0">
                <a:cs typeface="Arial" pitchFamily="34" charset="0"/>
              </a:rPr>
              <a:t>Learn to recognize and protect them</a:t>
            </a:r>
          </a:p>
        </p:txBody>
      </p:sp>
      <p:pic>
        <p:nvPicPr>
          <p:cNvPr id="12293" name="Picture 14" descr="I-AR-PHID-AD.004.jpg                                           0003F21ESteve                          BE1EA52B:"/>
          <p:cNvPicPr>
            <a:picLocks noChangeAspect="1" noChangeArrowheads="1"/>
          </p:cNvPicPr>
          <p:nvPr/>
        </p:nvPicPr>
        <p:blipFill>
          <a:blip r:embed="rId4"/>
          <a:srcRect r="20230"/>
          <a:stretch>
            <a:fillRect/>
          </a:stretch>
        </p:blipFill>
        <p:spPr bwMode="auto">
          <a:xfrm>
            <a:off x="5764213" y="1143000"/>
            <a:ext cx="2852737" cy="2362200"/>
          </a:xfrm>
          <a:prstGeom prst="rect">
            <a:avLst/>
          </a:prstGeom>
          <a:noFill/>
          <a:ln w="9525">
            <a:solidFill>
              <a:srgbClr val="FBFFFC"/>
            </a:solidFill>
            <a:miter lim="800000"/>
            <a:headEnd/>
            <a:tailEnd/>
          </a:ln>
        </p:spPr>
      </p:pic>
      <p:sp>
        <p:nvSpPr>
          <p:cNvPr id="12294" name="Text Box 13"/>
          <p:cNvSpPr txBox="1">
            <a:spLocks noChangeArrowheads="1"/>
          </p:cNvSpPr>
          <p:nvPr/>
        </p:nvSpPr>
        <p:spPr bwMode="auto">
          <a:xfrm>
            <a:off x="5791200" y="3124200"/>
            <a:ext cx="28194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Spider</a:t>
            </a:r>
            <a:r>
              <a:rPr lang="en-US" sz="2000">
                <a:solidFill>
                  <a:schemeClr val="tx2"/>
                </a:solidFill>
                <a:sym typeface="Wingdings" pitchFamily="2" charset="2"/>
              </a:rPr>
              <a:t>most insects</a:t>
            </a:r>
            <a:endParaRPr lang="en-US" sz="2000" b="1">
              <a:solidFill>
                <a:schemeClr val="tx2"/>
              </a:solidFill>
            </a:endParaRPr>
          </a:p>
        </p:txBody>
      </p:sp>
      <p:sp>
        <p:nvSpPr>
          <p:cNvPr id="12295" name="Text Box 13"/>
          <p:cNvSpPr txBox="1">
            <a:spLocks noChangeArrowheads="1"/>
          </p:cNvSpPr>
          <p:nvPr/>
        </p:nvSpPr>
        <p:spPr bwMode="auto">
          <a:xfrm>
            <a:off x="947738" y="4114800"/>
            <a:ext cx="31242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Beetle larva</a:t>
            </a:r>
            <a:r>
              <a:rPr lang="en-US" sz="2000">
                <a:solidFill>
                  <a:schemeClr val="tx2"/>
                </a:solidFill>
                <a:sym typeface="Wingdings" pitchFamily="2" charset="2"/>
              </a:rPr>
              <a:t>soil pests</a:t>
            </a:r>
            <a:endParaRPr lang="en-US" sz="2000" b="1">
              <a:solidFill>
                <a:schemeClr val="tx2"/>
              </a:solidFill>
            </a:endParaRPr>
          </a:p>
        </p:txBody>
      </p:sp>
      <p:pic>
        <p:nvPicPr>
          <p:cNvPr id="12296" name="Picture 12" descr="I-DP-SYRP-LV.003.jpg                                           0003F21ESteve                          BE1EA52B:"/>
          <p:cNvPicPr>
            <a:picLocks noChangeAspect="1" noChangeArrowheads="1"/>
          </p:cNvPicPr>
          <p:nvPr/>
        </p:nvPicPr>
        <p:blipFill>
          <a:blip r:embed="rId5"/>
          <a:srcRect/>
          <a:stretch>
            <a:fillRect/>
          </a:stretch>
        </p:blipFill>
        <p:spPr bwMode="auto">
          <a:xfrm>
            <a:off x="4960938" y="4191000"/>
            <a:ext cx="3227387" cy="2133600"/>
          </a:xfrm>
          <a:prstGeom prst="rect">
            <a:avLst/>
          </a:prstGeom>
          <a:noFill/>
          <a:ln w="9525">
            <a:solidFill>
              <a:srgbClr val="FBFFFC"/>
            </a:solidFill>
            <a:miter lim="800000"/>
            <a:headEnd/>
            <a:tailEnd/>
          </a:ln>
        </p:spPr>
      </p:pic>
      <p:sp>
        <p:nvSpPr>
          <p:cNvPr id="12297" name="Text Box 13"/>
          <p:cNvSpPr txBox="1">
            <a:spLocks noChangeArrowheads="1"/>
          </p:cNvSpPr>
          <p:nvPr/>
        </p:nvSpPr>
        <p:spPr bwMode="auto">
          <a:xfrm>
            <a:off x="5257800" y="4114800"/>
            <a:ext cx="30480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Syrphid fly larva</a:t>
            </a:r>
            <a:r>
              <a:rPr lang="en-US" sz="2000">
                <a:solidFill>
                  <a:schemeClr val="tx2"/>
                </a:solidFill>
                <a:sym typeface="Wingdings" pitchFamily="2" charset="2"/>
              </a:rPr>
              <a:t>aphids</a:t>
            </a:r>
            <a:endParaRPr lang="en-US" sz="2000" b="1">
              <a:solidFill>
                <a:schemeClr val="tx2"/>
              </a:solidFill>
            </a:endParaRPr>
          </a:p>
        </p:txBody>
      </p:sp>
      <p:sp>
        <p:nvSpPr>
          <p:cNvPr id="12" name="Slide Number Placeholder 11"/>
          <p:cNvSpPr>
            <a:spLocks noGrp="1"/>
          </p:cNvSpPr>
          <p:nvPr>
            <p:ph type="sldNum" sz="quarter" idx="12"/>
          </p:nvPr>
        </p:nvSpPr>
        <p:spPr/>
        <p:txBody>
          <a:bodyPr/>
          <a:lstStyle/>
          <a:p>
            <a:fld id="{5D2AE005-4BB7-4CFB-A1AE-546DF09EFC6E}" type="slidenum">
              <a:rPr lang="en-US"/>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152400"/>
            <a:ext cx="7924800" cy="1143000"/>
          </a:xfrm>
          <a:solidFill>
            <a:srgbClr val="063D34"/>
          </a:solidFill>
        </p:spPr>
        <p:txBody>
          <a:bodyPr/>
          <a:lstStyle/>
          <a:p>
            <a:pPr eaLnBrk="1" hangingPunct="1"/>
            <a:r>
              <a:rPr lang="en-US" smtClean="0"/>
              <a:t>Main Types of Insect Natural Enemies</a:t>
            </a:r>
          </a:p>
        </p:txBody>
      </p:sp>
      <p:pic>
        <p:nvPicPr>
          <p:cNvPr id="14339" name="Picture 15" descr="IHOCOLATP001.jpg"/>
          <p:cNvPicPr>
            <a:picLocks noChangeAspect="1"/>
          </p:cNvPicPr>
          <p:nvPr/>
        </p:nvPicPr>
        <p:blipFill>
          <a:blip r:embed="rId3">
            <a:lum bright="10000" contrast="4000"/>
          </a:blip>
          <a:srcRect l="10034" r="8028"/>
          <a:stretch>
            <a:fillRect/>
          </a:stretch>
        </p:blipFill>
        <p:spPr bwMode="auto">
          <a:xfrm>
            <a:off x="3186113" y="2438400"/>
            <a:ext cx="2373312" cy="2895600"/>
          </a:xfrm>
          <a:prstGeom prst="rect">
            <a:avLst/>
          </a:prstGeom>
          <a:noFill/>
          <a:ln w="9525">
            <a:solidFill>
              <a:srgbClr val="BBE0E3"/>
            </a:solidFill>
            <a:miter lim="800000"/>
            <a:headEnd/>
            <a:tailEnd/>
          </a:ln>
        </p:spPr>
      </p:pic>
      <p:sp>
        <p:nvSpPr>
          <p:cNvPr id="13" name="TextBox 12"/>
          <p:cNvSpPr txBox="1"/>
          <p:nvPr/>
        </p:nvSpPr>
        <p:spPr>
          <a:xfrm>
            <a:off x="3124200" y="5105400"/>
            <a:ext cx="1447800" cy="400050"/>
          </a:xfrm>
          <a:prstGeom prst="rect">
            <a:avLst/>
          </a:prstGeom>
          <a:solidFill>
            <a:schemeClr val="bg1">
              <a:lumMod val="25000"/>
              <a:lumOff val="75000"/>
            </a:schemeClr>
          </a:solidFill>
        </p:spPr>
        <p:txBody>
          <a:bodyPr>
            <a:spAutoFit/>
          </a:bodyPr>
          <a:lstStyle/>
          <a:p>
            <a:pPr algn="ctr">
              <a:defRPr/>
            </a:pPr>
            <a:r>
              <a:rPr lang="en-US" sz="2000" dirty="0">
                <a:latin typeface="Arial" pitchFamily="-112" charset="0"/>
                <a:ea typeface="ＭＳ Ｐゴシック" pitchFamily="-112" charset="-128"/>
              </a:rPr>
              <a:t>Parasites</a:t>
            </a:r>
          </a:p>
        </p:txBody>
      </p:sp>
      <p:pic>
        <p:nvPicPr>
          <p:cNvPr id="11" name="Picture 10" descr="Picture 18.png"/>
          <p:cNvPicPr>
            <a:picLocks noChangeAspect="1"/>
          </p:cNvPicPr>
          <p:nvPr/>
        </p:nvPicPr>
        <p:blipFill>
          <a:blip r:embed="rId4"/>
          <a:srcRect l="5144" b="6957"/>
          <a:stretch>
            <a:fillRect/>
          </a:stretch>
        </p:blipFill>
        <p:spPr>
          <a:xfrm rot="5400000">
            <a:off x="149225" y="1908175"/>
            <a:ext cx="3351213" cy="2430463"/>
          </a:xfrm>
          <a:prstGeom prst="rect">
            <a:avLst/>
          </a:prstGeom>
          <a:ln>
            <a:solidFill>
              <a:schemeClr val="bg1">
                <a:lumMod val="10000"/>
                <a:lumOff val="90000"/>
              </a:schemeClr>
            </a:solidFill>
          </a:ln>
        </p:spPr>
      </p:pic>
      <p:pic>
        <p:nvPicPr>
          <p:cNvPr id="10" name="Picture 9" descr="Picture 17.png"/>
          <p:cNvPicPr>
            <a:picLocks noChangeAspect="1"/>
          </p:cNvPicPr>
          <p:nvPr/>
        </p:nvPicPr>
        <p:blipFill>
          <a:blip r:embed="rId5"/>
          <a:srcRect l="2315" r="16439"/>
          <a:stretch>
            <a:fillRect/>
          </a:stretch>
        </p:blipFill>
        <p:spPr>
          <a:xfrm>
            <a:off x="5719763" y="3352800"/>
            <a:ext cx="2840037" cy="2652713"/>
          </a:xfrm>
          <a:prstGeom prst="rect">
            <a:avLst/>
          </a:prstGeom>
          <a:solidFill>
            <a:schemeClr val="bg1">
              <a:lumMod val="10000"/>
              <a:lumOff val="90000"/>
            </a:schemeClr>
          </a:solidFill>
          <a:ln>
            <a:solidFill>
              <a:schemeClr val="bg1">
                <a:lumMod val="10000"/>
                <a:lumOff val="90000"/>
              </a:schemeClr>
            </a:solidFill>
          </a:ln>
        </p:spPr>
      </p:pic>
      <p:sp>
        <p:nvSpPr>
          <p:cNvPr id="14" name="TextBox 13"/>
          <p:cNvSpPr txBox="1"/>
          <p:nvPr/>
        </p:nvSpPr>
        <p:spPr>
          <a:xfrm>
            <a:off x="5638800" y="5715000"/>
            <a:ext cx="1600200" cy="400050"/>
          </a:xfrm>
          <a:prstGeom prst="rect">
            <a:avLst/>
          </a:prstGeom>
          <a:solidFill>
            <a:schemeClr val="bg1">
              <a:lumMod val="25000"/>
              <a:lumOff val="75000"/>
            </a:schemeClr>
          </a:solidFill>
        </p:spPr>
        <p:txBody>
          <a:bodyPr>
            <a:spAutoFit/>
          </a:bodyPr>
          <a:lstStyle/>
          <a:p>
            <a:pPr algn="ctr">
              <a:defRPr/>
            </a:pPr>
            <a:r>
              <a:rPr lang="en-US" sz="2000" dirty="0">
                <a:latin typeface="Arial" pitchFamily="-112" charset="0"/>
                <a:ea typeface="ＭＳ Ｐゴシック" pitchFamily="-112" charset="-128"/>
              </a:rPr>
              <a:t>Pathogens</a:t>
            </a:r>
          </a:p>
        </p:txBody>
      </p:sp>
      <p:sp>
        <p:nvSpPr>
          <p:cNvPr id="15" name="TextBox 14"/>
          <p:cNvSpPr txBox="1"/>
          <p:nvPr/>
        </p:nvSpPr>
        <p:spPr>
          <a:xfrm>
            <a:off x="533400" y="4495800"/>
            <a:ext cx="1447800" cy="400050"/>
          </a:xfrm>
          <a:prstGeom prst="rect">
            <a:avLst/>
          </a:prstGeom>
          <a:solidFill>
            <a:schemeClr val="bg1">
              <a:lumMod val="25000"/>
              <a:lumOff val="75000"/>
            </a:schemeClr>
          </a:solidFill>
        </p:spPr>
        <p:txBody>
          <a:bodyPr>
            <a:spAutoFit/>
          </a:bodyPr>
          <a:lstStyle/>
          <a:p>
            <a:pPr algn="ctr">
              <a:defRPr/>
            </a:pPr>
            <a:r>
              <a:rPr lang="en-US" sz="2000" dirty="0">
                <a:latin typeface="Arial" pitchFamily="-112" charset="0"/>
                <a:ea typeface="ＭＳ Ｐゴシック" pitchFamily="-112" charset="-128"/>
              </a:rPr>
              <a:t>Predators</a:t>
            </a:r>
          </a:p>
        </p:txBody>
      </p:sp>
      <p:sp>
        <p:nvSpPr>
          <p:cNvPr id="12" name="Slide Number Placeholder 11"/>
          <p:cNvSpPr>
            <a:spLocks noGrp="1"/>
          </p:cNvSpPr>
          <p:nvPr>
            <p:ph type="sldNum" sz="quarter" idx="12"/>
          </p:nvPr>
        </p:nvSpPr>
        <p:spPr/>
        <p:txBody>
          <a:bodyPr/>
          <a:lstStyle/>
          <a:p>
            <a:fld id="{924B97D0-6746-414E-AFFE-2DC5059ED677}" type="slidenum">
              <a:rPr lang="en-US"/>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04800" y="304800"/>
            <a:ext cx="3581400" cy="1143000"/>
          </a:xfrm>
        </p:spPr>
        <p:txBody>
          <a:bodyPr/>
          <a:lstStyle/>
          <a:p>
            <a:pPr algn="l"/>
            <a:r>
              <a:rPr lang="en-US" smtClean="0"/>
              <a:t>Predators</a:t>
            </a:r>
          </a:p>
        </p:txBody>
      </p:sp>
      <p:sp>
        <p:nvSpPr>
          <p:cNvPr id="16387" name="Text Placeholder 2"/>
          <p:cNvSpPr>
            <a:spLocks noGrp="1"/>
          </p:cNvSpPr>
          <p:nvPr>
            <p:ph type="body" sz="half" idx="1"/>
          </p:nvPr>
        </p:nvSpPr>
        <p:spPr>
          <a:xfrm>
            <a:off x="381000" y="1371600"/>
            <a:ext cx="3962400" cy="4724400"/>
          </a:xfrm>
        </p:spPr>
        <p:txBody>
          <a:bodyPr/>
          <a:lstStyle/>
          <a:p>
            <a:pPr>
              <a:spcBef>
                <a:spcPts val="1800"/>
              </a:spcBef>
            </a:pPr>
            <a:r>
              <a:rPr lang="en-US" sz="2800" smtClean="0"/>
              <a:t>Eat many prey</a:t>
            </a:r>
          </a:p>
          <a:p>
            <a:pPr>
              <a:spcBef>
                <a:spcPts val="1800"/>
              </a:spcBef>
            </a:pPr>
            <a:r>
              <a:rPr lang="en-US" sz="2800" smtClean="0"/>
              <a:t>Are larger and stronger than their prey</a:t>
            </a:r>
          </a:p>
          <a:p>
            <a:pPr>
              <a:spcBef>
                <a:spcPts val="1800"/>
              </a:spcBef>
            </a:pPr>
            <a:r>
              <a:rPr lang="en-US" sz="2800" smtClean="0"/>
              <a:t>Immatures are predaceous</a:t>
            </a:r>
          </a:p>
          <a:p>
            <a:pPr>
              <a:spcBef>
                <a:spcPts val="1800"/>
              </a:spcBef>
            </a:pPr>
            <a:r>
              <a:rPr lang="en-US" sz="2800" smtClean="0"/>
              <a:t>Adults may also be predaceous</a:t>
            </a:r>
          </a:p>
        </p:txBody>
      </p:sp>
      <p:pic>
        <p:nvPicPr>
          <p:cNvPr id="12" name="Picture 11" descr="Picture 18.png"/>
          <p:cNvPicPr>
            <a:picLocks noChangeAspect="1"/>
          </p:cNvPicPr>
          <p:nvPr/>
        </p:nvPicPr>
        <p:blipFill>
          <a:blip r:embed="rId3"/>
          <a:stretch>
            <a:fillRect/>
          </a:stretch>
        </p:blipFill>
        <p:spPr>
          <a:xfrm rot="10800000">
            <a:off x="4559300" y="3200400"/>
            <a:ext cx="3943350" cy="2916238"/>
          </a:xfrm>
          <a:prstGeom prst="rect">
            <a:avLst/>
          </a:prstGeom>
          <a:ln>
            <a:solidFill>
              <a:schemeClr val="bg1">
                <a:lumMod val="10000"/>
                <a:lumOff val="90000"/>
              </a:schemeClr>
            </a:solidFill>
          </a:ln>
        </p:spPr>
      </p:pic>
      <p:sp>
        <p:nvSpPr>
          <p:cNvPr id="13" name="Rectangle 10"/>
          <p:cNvSpPr>
            <a:spLocks noChangeArrowheads="1"/>
          </p:cNvSpPr>
          <p:nvPr/>
        </p:nvSpPr>
        <p:spPr bwMode="auto">
          <a:xfrm>
            <a:off x="4572000" y="3200400"/>
            <a:ext cx="30480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solidFill>
                  <a:srgbClr val="000000"/>
                </a:solidFill>
                <a:latin typeface="Arial" pitchFamily="-112" charset="0"/>
                <a:ea typeface="ＭＳ Ｐゴシック" pitchFamily="-112" charset="-128"/>
              </a:rPr>
              <a:t>Lady </a:t>
            </a:r>
            <a:r>
              <a:rPr lang="en-US" sz="2000" dirty="0" err="1">
                <a:solidFill>
                  <a:srgbClr val="000000"/>
                </a:solidFill>
                <a:latin typeface="Arial" pitchFamily="-112" charset="0"/>
                <a:ea typeface="ＭＳ Ｐゴシック" pitchFamily="-112" charset="-128"/>
              </a:rPr>
              <a:t>beetle</a:t>
            </a:r>
            <a:r>
              <a:rPr lang="en-US" sz="2000" dirty="0" err="1">
                <a:solidFill>
                  <a:schemeClr val="tx2"/>
                </a:solidFill>
                <a:latin typeface="Arial" pitchFamily="-112" charset="0"/>
                <a:ea typeface="ＭＳ Ｐゴシック" pitchFamily="-112" charset="-128"/>
                <a:sym typeface="Wingdings" pitchFamily="-112" charset="2"/>
              </a:rPr>
              <a:t></a:t>
            </a:r>
            <a:r>
              <a:rPr lang="en-US" sz="2000" dirty="0" err="1">
                <a:solidFill>
                  <a:srgbClr val="000000"/>
                </a:solidFill>
                <a:latin typeface="Arial" pitchFamily="-112" charset="0"/>
                <a:ea typeface="ＭＳ Ｐゴシック" pitchFamily="-112" charset="-128"/>
              </a:rPr>
              <a:t>aphid</a:t>
            </a:r>
            <a:endParaRPr lang="en-US" sz="2000" dirty="0">
              <a:solidFill>
                <a:srgbClr val="000000"/>
              </a:solidFill>
              <a:latin typeface="Arial" pitchFamily="-112" charset="0"/>
              <a:ea typeface="ＭＳ Ｐゴシック" pitchFamily="-112" charset="-128"/>
            </a:endParaRPr>
          </a:p>
        </p:txBody>
      </p:sp>
      <p:pic>
        <p:nvPicPr>
          <p:cNvPr id="11" name="Picture 10" descr="Picture 19.png"/>
          <p:cNvPicPr>
            <a:picLocks noChangeAspect="1"/>
          </p:cNvPicPr>
          <p:nvPr/>
        </p:nvPicPr>
        <p:blipFill>
          <a:blip r:embed="rId4">
            <a:lum bright="4000" contrast="2000"/>
          </a:blip>
          <a:stretch>
            <a:fillRect/>
          </a:stretch>
        </p:blipFill>
        <p:spPr>
          <a:xfrm>
            <a:off x="4572000" y="476250"/>
            <a:ext cx="3657600" cy="2314575"/>
          </a:xfrm>
          <a:prstGeom prst="rect">
            <a:avLst/>
          </a:prstGeom>
          <a:ln>
            <a:solidFill>
              <a:schemeClr val="bg1">
                <a:lumMod val="10000"/>
                <a:lumOff val="90000"/>
              </a:schemeClr>
            </a:solidFill>
          </a:ln>
        </p:spPr>
      </p:pic>
      <p:sp>
        <p:nvSpPr>
          <p:cNvPr id="20488" name="Rectangle 10"/>
          <p:cNvSpPr>
            <a:spLocks noChangeArrowheads="1"/>
          </p:cNvSpPr>
          <p:nvPr/>
        </p:nvSpPr>
        <p:spPr bwMode="auto">
          <a:xfrm>
            <a:off x="4572000" y="2438400"/>
            <a:ext cx="3657600" cy="400050"/>
          </a:xfrm>
          <a:prstGeom prst="rect">
            <a:avLst/>
          </a:prstGeom>
          <a:solidFill>
            <a:schemeClr val="bg1">
              <a:lumMod val="10000"/>
              <a:lumOff val="90000"/>
            </a:schemeClr>
          </a:solidFill>
          <a:ln w="9525">
            <a:noFill/>
            <a:miter lim="800000"/>
            <a:headEnd/>
            <a:tailEnd/>
          </a:ln>
        </p:spPr>
        <p:txBody>
          <a:bodyPr>
            <a:spAutoFit/>
          </a:bodyPr>
          <a:lstStyle/>
          <a:p>
            <a:pPr algn="ctr">
              <a:defRPr/>
            </a:pPr>
            <a:r>
              <a:rPr lang="en-US" sz="2000" dirty="0">
                <a:solidFill>
                  <a:srgbClr val="000000"/>
                </a:solidFill>
                <a:latin typeface="Arial" pitchFamily="-112" charset="0"/>
                <a:ea typeface="ＭＳ Ｐゴシック" pitchFamily="-112" charset="-128"/>
              </a:rPr>
              <a:t>Green lacewing larva</a:t>
            </a:r>
            <a:r>
              <a:rPr lang="en-US" sz="2000" dirty="0">
                <a:solidFill>
                  <a:schemeClr val="tx2"/>
                </a:solidFill>
                <a:latin typeface="Arial" pitchFamily="-112" charset="0"/>
                <a:ea typeface="ＭＳ Ｐゴシック" pitchFamily="-112" charset="-128"/>
                <a:sym typeface="Wingdings" pitchFamily="-112" charset="2"/>
              </a:rPr>
              <a:t></a:t>
            </a:r>
            <a:r>
              <a:rPr lang="en-US" sz="2000" dirty="0">
                <a:solidFill>
                  <a:srgbClr val="000000"/>
                </a:solidFill>
                <a:latin typeface="Arial" pitchFamily="-112" charset="0"/>
                <a:ea typeface="ＭＳ Ｐゴシック" pitchFamily="-112" charset="-128"/>
              </a:rPr>
              <a:t>aphid</a:t>
            </a:r>
          </a:p>
        </p:txBody>
      </p:sp>
      <p:sp>
        <p:nvSpPr>
          <p:cNvPr id="9" name="Slide Number Placeholder 8"/>
          <p:cNvSpPr>
            <a:spLocks noGrp="1"/>
          </p:cNvSpPr>
          <p:nvPr>
            <p:ph type="sldNum" sz="quarter" idx="12"/>
          </p:nvPr>
        </p:nvSpPr>
        <p:spPr/>
        <p:txBody>
          <a:bodyPr/>
          <a:lstStyle/>
          <a:p>
            <a:fld id="{B7A24AFE-9DC5-4402-92F4-79952E2606C3}" type="slidenum">
              <a:rPr lang="en-US"/>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body" sz="half" idx="4294967295"/>
          </p:nvPr>
        </p:nvSpPr>
        <p:spPr>
          <a:xfrm>
            <a:off x="304800" y="914400"/>
            <a:ext cx="4724400" cy="3200400"/>
          </a:xfrm>
        </p:spPr>
        <p:txBody>
          <a:bodyPr/>
          <a:lstStyle/>
          <a:p>
            <a:pPr eaLnBrk="1" hangingPunct="1">
              <a:buFont typeface="Times" pitchFamily="-106" charset="0"/>
              <a:buChar char="•"/>
            </a:pPr>
            <a:r>
              <a:rPr lang="en-US" sz="2600" smtClean="0">
                <a:cs typeface="Arial" pitchFamily="34" charset="0"/>
              </a:rPr>
              <a:t>Prey on a variety of pests</a:t>
            </a:r>
          </a:p>
          <a:p>
            <a:pPr eaLnBrk="1" hangingPunct="1">
              <a:buFont typeface="Times" pitchFamily="-106" charset="0"/>
              <a:buChar char="•"/>
            </a:pPr>
            <a:r>
              <a:rPr lang="en-US" sz="2600" smtClean="0">
                <a:cs typeface="Arial" pitchFamily="34" charset="0"/>
              </a:rPr>
              <a:t>Examples: lacewings, ground beetles, predatory bugs, and spiders</a:t>
            </a:r>
          </a:p>
          <a:p>
            <a:pPr eaLnBrk="1" hangingPunct="1">
              <a:buFont typeface="Times" pitchFamily="-106" charset="0"/>
              <a:buChar char="•"/>
            </a:pPr>
            <a:r>
              <a:rPr lang="en-US" sz="2600" smtClean="0">
                <a:cs typeface="Arial" pitchFamily="34" charset="0"/>
              </a:rPr>
              <a:t>Present and helpful, but alone rarely control pests</a:t>
            </a:r>
          </a:p>
        </p:txBody>
      </p:sp>
      <p:sp>
        <p:nvSpPr>
          <p:cNvPr id="18435" name="Rectangle 2"/>
          <p:cNvSpPr>
            <a:spLocks noGrp="1" noChangeArrowheads="1"/>
          </p:cNvSpPr>
          <p:nvPr>
            <p:ph type="title" idx="4294967295"/>
          </p:nvPr>
        </p:nvSpPr>
        <p:spPr>
          <a:xfrm>
            <a:off x="-76200" y="0"/>
            <a:ext cx="5105400" cy="1143000"/>
          </a:xfrm>
        </p:spPr>
        <p:txBody>
          <a:bodyPr/>
          <a:lstStyle/>
          <a:p>
            <a:pPr eaLnBrk="1" hangingPunct="1"/>
            <a:r>
              <a:rPr lang="en-US" smtClean="0"/>
              <a:t>General Predators</a:t>
            </a:r>
          </a:p>
        </p:txBody>
      </p:sp>
      <p:sp>
        <p:nvSpPr>
          <p:cNvPr id="18436" name="Rectangle 6"/>
          <p:cNvSpPr txBox="1">
            <a:spLocks noGrp="1" noChangeArrowheads="1"/>
          </p:cNvSpPr>
          <p:nvPr/>
        </p:nvSpPr>
        <p:spPr bwMode="auto">
          <a:xfrm>
            <a:off x="8382000" y="6383338"/>
            <a:ext cx="533400" cy="457200"/>
          </a:xfrm>
          <a:prstGeom prst="rect">
            <a:avLst/>
          </a:prstGeom>
          <a:noFill/>
          <a:ln w="9525">
            <a:noFill/>
            <a:miter lim="800000"/>
            <a:headEnd/>
            <a:tailEnd/>
          </a:ln>
        </p:spPr>
        <p:txBody>
          <a:bodyPr/>
          <a:lstStyle/>
          <a:p>
            <a:pPr algn="r"/>
            <a:fld id="{586C1315-BA9D-4A4B-8923-688B5A0A6D91}" type="slidenum">
              <a:rPr lang="en-US" sz="1400">
                <a:solidFill>
                  <a:schemeClr val="accent1"/>
                </a:solidFill>
              </a:rPr>
              <a:pPr algn="r"/>
              <a:t>7</a:t>
            </a:fld>
            <a:endParaRPr lang="en-US" sz="1400">
              <a:solidFill>
                <a:schemeClr val="accent1"/>
              </a:solidFill>
            </a:endParaRPr>
          </a:p>
        </p:txBody>
      </p:sp>
      <p:pic>
        <p:nvPicPr>
          <p:cNvPr id="18437" name="Picture 16" descr="I-NR-CCAR-LV.007.jpg                                           0003F21ESteve                          BE1EA52B:"/>
          <p:cNvPicPr>
            <a:picLocks noChangeAspect="1" noChangeArrowheads="1"/>
          </p:cNvPicPr>
          <p:nvPr/>
        </p:nvPicPr>
        <p:blipFill>
          <a:blip r:embed="rId3"/>
          <a:srcRect l="4520" t="15543" r="20937" b="15974"/>
          <a:stretch>
            <a:fillRect/>
          </a:stretch>
        </p:blipFill>
        <p:spPr bwMode="auto">
          <a:xfrm>
            <a:off x="609600" y="3962400"/>
            <a:ext cx="3657600" cy="2249488"/>
          </a:xfrm>
          <a:prstGeom prst="rect">
            <a:avLst/>
          </a:prstGeom>
          <a:noFill/>
          <a:ln w="9525">
            <a:solidFill>
              <a:srgbClr val="FBFFFC"/>
            </a:solidFill>
            <a:miter lim="800000"/>
            <a:headEnd/>
            <a:tailEnd/>
          </a:ln>
        </p:spPr>
      </p:pic>
      <p:pic>
        <p:nvPicPr>
          <p:cNvPr id="18438" name="Picture 14" descr="I-CO-CASP-AD.001.jpg                                           0003F21ESteve                          BE1EA52B:"/>
          <p:cNvPicPr>
            <a:picLocks noChangeAspect="1" noChangeArrowheads="1"/>
          </p:cNvPicPr>
          <p:nvPr/>
        </p:nvPicPr>
        <p:blipFill>
          <a:blip r:embed="rId4"/>
          <a:srcRect/>
          <a:stretch>
            <a:fillRect/>
          </a:stretch>
        </p:blipFill>
        <p:spPr bwMode="auto">
          <a:xfrm>
            <a:off x="5029200" y="990600"/>
            <a:ext cx="3505200" cy="2327275"/>
          </a:xfrm>
          <a:prstGeom prst="rect">
            <a:avLst/>
          </a:prstGeom>
          <a:noFill/>
          <a:ln w="9525">
            <a:solidFill>
              <a:srgbClr val="FBFFFC"/>
            </a:solidFill>
            <a:miter lim="800000"/>
            <a:headEnd/>
            <a:tailEnd/>
          </a:ln>
        </p:spPr>
      </p:pic>
      <p:sp>
        <p:nvSpPr>
          <p:cNvPr id="18439" name="Text Box 13"/>
          <p:cNvSpPr txBox="1">
            <a:spLocks noChangeArrowheads="1"/>
          </p:cNvSpPr>
          <p:nvPr/>
        </p:nvSpPr>
        <p:spPr bwMode="auto">
          <a:xfrm>
            <a:off x="4876800" y="609600"/>
            <a:ext cx="4114800"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Ground beetle</a:t>
            </a:r>
            <a:r>
              <a:rPr lang="en-US" sz="2000">
                <a:solidFill>
                  <a:schemeClr val="tx2"/>
                </a:solidFill>
                <a:sym typeface="Wingdings" pitchFamily="2" charset="2"/>
              </a:rPr>
              <a:t>soil </a:t>
            </a:r>
            <a:r>
              <a:rPr lang="en-US" sz="2000">
                <a:solidFill>
                  <a:schemeClr val="tx2"/>
                </a:solidFill>
              </a:rPr>
              <a:t>invertebrates</a:t>
            </a:r>
            <a:endParaRPr lang="en-US" sz="2000" b="1">
              <a:solidFill>
                <a:schemeClr val="tx2"/>
              </a:solidFill>
            </a:endParaRPr>
          </a:p>
        </p:txBody>
      </p:sp>
      <p:sp>
        <p:nvSpPr>
          <p:cNvPr id="18440" name="Text Box 13"/>
          <p:cNvSpPr txBox="1">
            <a:spLocks noChangeArrowheads="1"/>
          </p:cNvSpPr>
          <p:nvPr/>
        </p:nvSpPr>
        <p:spPr bwMode="auto">
          <a:xfrm>
            <a:off x="685800" y="3886200"/>
            <a:ext cx="3563938"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Lacewing larva</a:t>
            </a:r>
            <a:r>
              <a:rPr lang="en-US" sz="2000">
                <a:solidFill>
                  <a:schemeClr val="tx2"/>
                </a:solidFill>
                <a:sym typeface="Wingdings" pitchFamily="2" charset="2"/>
              </a:rPr>
              <a:t></a:t>
            </a:r>
            <a:r>
              <a:rPr lang="en-US" sz="2000">
                <a:solidFill>
                  <a:schemeClr val="tx2"/>
                </a:solidFill>
              </a:rPr>
              <a:t>soft insects</a:t>
            </a:r>
            <a:endParaRPr lang="en-US" sz="2000" b="1">
              <a:solidFill>
                <a:schemeClr val="tx2"/>
              </a:solidFill>
            </a:endParaRPr>
          </a:p>
        </p:txBody>
      </p:sp>
      <p:pic>
        <p:nvPicPr>
          <p:cNvPr id="18441" name="Picture 17" descr="&#10;Picture 1.png                                                  0003F21ESteve                          BE1EA52B:"/>
          <p:cNvPicPr>
            <a:picLocks noChangeAspect="1" noChangeArrowheads="1"/>
          </p:cNvPicPr>
          <p:nvPr/>
        </p:nvPicPr>
        <p:blipFill>
          <a:blip r:embed="rId5"/>
          <a:srcRect t="6825" r="5161" b="10237"/>
          <a:stretch>
            <a:fillRect/>
          </a:stretch>
        </p:blipFill>
        <p:spPr bwMode="auto">
          <a:xfrm>
            <a:off x="5105400" y="3889375"/>
            <a:ext cx="3505200" cy="2319338"/>
          </a:xfrm>
          <a:prstGeom prst="rect">
            <a:avLst/>
          </a:prstGeom>
          <a:noFill/>
          <a:ln w="9525">
            <a:solidFill>
              <a:srgbClr val="FBFFFC"/>
            </a:solidFill>
            <a:miter lim="800000"/>
            <a:headEnd/>
            <a:tailEnd/>
          </a:ln>
        </p:spPr>
      </p:pic>
      <p:sp>
        <p:nvSpPr>
          <p:cNvPr id="18442" name="Text Box 13"/>
          <p:cNvSpPr txBox="1">
            <a:spLocks noChangeArrowheads="1"/>
          </p:cNvSpPr>
          <p:nvPr/>
        </p:nvSpPr>
        <p:spPr bwMode="auto">
          <a:xfrm>
            <a:off x="4876800" y="3810000"/>
            <a:ext cx="4029075" cy="400050"/>
          </a:xfrm>
          <a:prstGeom prst="rect">
            <a:avLst/>
          </a:prstGeom>
          <a:solidFill>
            <a:schemeClr val="accent1"/>
          </a:solidFill>
          <a:ln w="9525">
            <a:noFill/>
            <a:miter lim="800000"/>
            <a:headEnd/>
            <a:tailEnd/>
          </a:ln>
        </p:spPr>
        <p:txBody>
          <a:bodyPr>
            <a:spAutoFit/>
          </a:bodyPr>
          <a:lstStyle/>
          <a:p>
            <a:pPr algn="ctr"/>
            <a:r>
              <a:rPr lang="en-US" sz="2000">
                <a:solidFill>
                  <a:schemeClr val="tx2"/>
                </a:solidFill>
              </a:rPr>
              <a:t>Assassin bug</a:t>
            </a:r>
            <a:r>
              <a:rPr lang="en-US" sz="2000">
                <a:solidFill>
                  <a:schemeClr val="tx2"/>
                </a:solidFill>
                <a:sym typeface="Wingdings" pitchFamily="2" charset="2"/>
              </a:rPr>
              <a:t>most any insect</a:t>
            </a:r>
            <a:endParaRPr lang="en-US" sz="2000" b="1">
              <a:solidFill>
                <a:schemeClr val="tx2"/>
              </a:solidFill>
            </a:endParaRPr>
          </a:p>
        </p:txBody>
      </p:sp>
      <p:sp>
        <p:nvSpPr>
          <p:cNvPr id="12" name="Slide Number Placeholder 11"/>
          <p:cNvSpPr>
            <a:spLocks noGrp="1"/>
          </p:cNvSpPr>
          <p:nvPr>
            <p:ph type="sldNum" sz="quarter" idx="12"/>
          </p:nvPr>
        </p:nvSpPr>
        <p:spPr/>
        <p:txBody>
          <a:bodyPr/>
          <a:lstStyle/>
          <a:p>
            <a:fld id="{635DCC6D-16E8-4582-BA08-7A8093F3A175}" type="slidenum">
              <a:rPr lang="en-US"/>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1676400" y="0"/>
            <a:ext cx="5486400" cy="1143000"/>
          </a:xfrm>
        </p:spPr>
        <p:txBody>
          <a:bodyPr/>
          <a:lstStyle/>
          <a:p>
            <a:pPr eaLnBrk="1" hangingPunct="1"/>
            <a:r>
              <a:rPr lang="en-US" smtClean="0"/>
              <a:t>Spiders (Arachnida)</a:t>
            </a:r>
          </a:p>
        </p:txBody>
      </p:sp>
      <p:sp>
        <p:nvSpPr>
          <p:cNvPr id="20483" name="Rectangle 7"/>
          <p:cNvSpPr>
            <a:spLocks noGrp="1" noChangeArrowheads="1"/>
          </p:cNvSpPr>
          <p:nvPr>
            <p:ph type="body" sz="half" idx="4294967295"/>
          </p:nvPr>
        </p:nvSpPr>
        <p:spPr>
          <a:xfrm>
            <a:off x="304800" y="914400"/>
            <a:ext cx="9144000" cy="1981200"/>
          </a:xfrm>
        </p:spPr>
        <p:txBody>
          <a:bodyPr/>
          <a:lstStyle/>
          <a:p>
            <a:pPr eaLnBrk="1" hangingPunct="1">
              <a:buFont typeface="Times" pitchFamily="-106" charset="0"/>
              <a:buChar char="•"/>
            </a:pPr>
            <a:r>
              <a:rPr lang="en-US" sz="2800" smtClean="0"/>
              <a:t>Mostly beneficial predators</a:t>
            </a:r>
          </a:p>
          <a:p>
            <a:pPr eaLnBrk="1" hangingPunct="1">
              <a:buFont typeface="Times" pitchFamily="-106" charset="0"/>
              <a:buChar char="•"/>
            </a:pPr>
            <a:r>
              <a:rPr lang="en-US" sz="2800" smtClean="0"/>
              <a:t>Most are unlikely to bite people</a:t>
            </a:r>
          </a:p>
          <a:p>
            <a:pPr eaLnBrk="1" hangingPunct="1">
              <a:buFont typeface="Times" pitchFamily="-106" charset="0"/>
              <a:buChar char="•"/>
            </a:pPr>
            <a:r>
              <a:rPr lang="en-US" sz="2800" smtClean="0"/>
              <a:t>Are not insects: Have 8 legs and 2 body parts</a:t>
            </a:r>
          </a:p>
        </p:txBody>
      </p:sp>
      <p:pic>
        <p:nvPicPr>
          <p:cNvPr id="36870" name="Picture 13" descr="I-AR-LHES-AD.001.jpg                                           0003F21ESteve                          BE1EA52B:"/>
          <p:cNvPicPr>
            <a:picLocks noChangeAspect="1" noChangeArrowheads="1"/>
          </p:cNvPicPr>
          <p:nvPr/>
        </p:nvPicPr>
        <p:blipFill>
          <a:blip r:embed="rId3"/>
          <a:srcRect/>
          <a:stretch>
            <a:fillRect/>
          </a:stretch>
        </p:blipFill>
        <p:spPr bwMode="auto">
          <a:xfrm>
            <a:off x="4648200" y="2895600"/>
            <a:ext cx="4225925" cy="2819400"/>
          </a:xfrm>
          <a:prstGeom prst="rect">
            <a:avLst/>
          </a:prstGeom>
          <a:noFill/>
          <a:ln w="9525">
            <a:solidFill>
              <a:schemeClr val="bg1">
                <a:lumMod val="10000"/>
                <a:lumOff val="90000"/>
              </a:schemeClr>
            </a:solidFill>
            <a:miter lim="800000"/>
            <a:headEnd/>
            <a:tailEnd/>
          </a:ln>
        </p:spPr>
      </p:pic>
      <p:sp>
        <p:nvSpPr>
          <p:cNvPr id="20485" name="Text Box 13"/>
          <p:cNvSpPr txBox="1">
            <a:spLocks noChangeArrowheads="1"/>
          </p:cNvSpPr>
          <p:nvPr/>
        </p:nvSpPr>
        <p:spPr bwMode="auto">
          <a:xfrm>
            <a:off x="5770563" y="5772150"/>
            <a:ext cx="1981200" cy="400050"/>
          </a:xfrm>
          <a:prstGeom prst="rect">
            <a:avLst/>
          </a:prstGeom>
          <a:solidFill>
            <a:schemeClr val="accent1"/>
          </a:solidFill>
          <a:ln w="9525">
            <a:noFill/>
            <a:miter lim="800000"/>
            <a:headEnd/>
            <a:tailEnd/>
          </a:ln>
        </p:spPr>
        <p:txBody>
          <a:bodyPr>
            <a:spAutoFit/>
          </a:bodyPr>
          <a:lstStyle/>
          <a:p>
            <a:pPr algn="ctr"/>
            <a:r>
              <a:rPr lang="en-US" sz="2000">
                <a:solidFill>
                  <a:srgbClr val="000000"/>
                </a:solidFill>
              </a:rPr>
              <a:t>Spins a web</a:t>
            </a:r>
            <a:endParaRPr lang="en-US" sz="2000"/>
          </a:p>
        </p:txBody>
      </p:sp>
      <p:pic>
        <p:nvPicPr>
          <p:cNvPr id="12" name="Picture 14" descr="I-AR-MVAT-AD.001.jpg                                           0003F21ESteve                          BE1EA52B:"/>
          <p:cNvPicPr>
            <a:picLocks noChangeAspect="1" noChangeArrowheads="1"/>
          </p:cNvPicPr>
          <p:nvPr/>
        </p:nvPicPr>
        <p:blipFill>
          <a:blip r:embed="rId4"/>
          <a:srcRect/>
          <a:stretch>
            <a:fillRect/>
          </a:stretch>
        </p:blipFill>
        <p:spPr bwMode="auto">
          <a:xfrm>
            <a:off x="247650" y="2895600"/>
            <a:ext cx="4248150" cy="2819400"/>
          </a:xfrm>
          <a:prstGeom prst="rect">
            <a:avLst/>
          </a:prstGeom>
          <a:noFill/>
          <a:ln w="9525">
            <a:solidFill>
              <a:schemeClr val="bg1">
                <a:lumMod val="10000"/>
                <a:lumOff val="90000"/>
              </a:schemeClr>
            </a:solidFill>
            <a:miter lim="800000"/>
            <a:headEnd/>
            <a:tailEnd/>
          </a:ln>
        </p:spPr>
      </p:pic>
      <p:sp>
        <p:nvSpPr>
          <p:cNvPr id="20487" name="Text Box 13"/>
          <p:cNvSpPr txBox="1">
            <a:spLocks noChangeArrowheads="1"/>
          </p:cNvSpPr>
          <p:nvPr/>
        </p:nvSpPr>
        <p:spPr bwMode="auto">
          <a:xfrm>
            <a:off x="1038225" y="5772150"/>
            <a:ext cx="2667000" cy="400050"/>
          </a:xfrm>
          <a:prstGeom prst="rect">
            <a:avLst/>
          </a:prstGeom>
          <a:solidFill>
            <a:schemeClr val="accent1"/>
          </a:solidFill>
          <a:ln w="9525">
            <a:noFill/>
            <a:miter lim="800000"/>
            <a:headEnd/>
            <a:tailEnd/>
          </a:ln>
        </p:spPr>
        <p:txBody>
          <a:bodyPr>
            <a:spAutoFit/>
          </a:bodyPr>
          <a:lstStyle/>
          <a:p>
            <a:pPr algn="ctr"/>
            <a:r>
              <a:rPr lang="en-US" sz="2000">
                <a:solidFill>
                  <a:srgbClr val="000000"/>
                </a:solidFill>
              </a:rPr>
              <a:t>Hunts without a web</a:t>
            </a:r>
            <a:endParaRPr lang="en-US" sz="2000"/>
          </a:p>
        </p:txBody>
      </p:sp>
      <p:sp>
        <p:nvSpPr>
          <p:cNvPr id="9" name="Slide Number Placeholder 8"/>
          <p:cNvSpPr>
            <a:spLocks noGrp="1"/>
          </p:cNvSpPr>
          <p:nvPr>
            <p:ph type="sldNum" sz="quarter" idx="12"/>
          </p:nvPr>
        </p:nvSpPr>
        <p:spPr/>
        <p:txBody>
          <a:bodyPr/>
          <a:lstStyle/>
          <a:p>
            <a:fld id="{B2F32C84-1846-4E79-B9F3-7612D518D4EC}" type="slidenum">
              <a:rPr lang="en-US"/>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52400" y="228600"/>
            <a:ext cx="8839200" cy="685800"/>
          </a:xfrm>
        </p:spPr>
        <p:txBody>
          <a:bodyPr/>
          <a:lstStyle/>
          <a:p>
            <a:pPr algn="l"/>
            <a:r>
              <a:rPr lang="en-US" smtClean="0"/>
              <a:t>Predatory Mites (e.g., Phytoseiidae family) </a:t>
            </a:r>
          </a:p>
        </p:txBody>
      </p:sp>
      <p:sp>
        <p:nvSpPr>
          <p:cNvPr id="22531" name="Rectangle 7"/>
          <p:cNvSpPr>
            <a:spLocks noGrp="1" noChangeArrowheads="1"/>
          </p:cNvSpPr>
          <p:nvPr>
            <p:ph type="body" sz="half" idx="4294967295"/>
          </p:nvPr>
        </p:nvSpPr>
        <p:spPr>
          <a:xfrm>
            <a:off x="6400800" y="1371600"/>
            <a:ext cx="2743200" cy="4267200"/>
          </a:xfrm>
        </p:spPr>
        <p:txBody>
          <a:bodyPr/>
          <a:lstStyle/>
          <a:p>
            <a:pPr>
              <a:buFontTx/>
              <a:buNone/>
            </a:pPr>
            <a:r>
              <a:rPr lang="en-US" sz="2800" smtClean="0"/>
              <a:t>Prey on:</a:t>
            </a:r>
          </a:p>
          <a:p>
            <a:pPr>
              <a:buFont typeface="Times" pitchFamily="-106" charset="0"/>
              <a:buChar char="•"/>
            </a:pPr>
            <a:r>
              <a:rPr lang="en-US" sz="2800" smtClean="0"/>
              <a:t>pest mites</a:t>
            </a:r>
          </a:p>
          <a:p>
            <a:pPr>
              <a:buFont typeface="Times" pitchFamily="-106" charset="0"/>
              <a:buChar char="•"/>
            </a:pPr>
            <a:r>
              <a:rPr lang="en-US" sz="2800" smtClean="0"/>
              <a:t>scales</a:t>
            </a:r>
          </a:p>
          <a:p>
            <a:pPr>
              <a:buFont typeface="Times" pitchFamily="-106" charset="0"/>
              <a:buChar char="•"/>
            </a:pPr>
            <a:r>
              <a:rPr lang="en-US" sz="2800" smtClean="0"/>
              <a:t>thrips</a:t>
            </a:r>
          </a:p>
          <a:p>
            <a:pPr>
              <a:buFont typeface="Times" pitchFamily="-106" charset="0"/>
              <a:buChar char="•"/>
            </a:pPr>
            <a:r>
              <a:rPr lang="en-US" sz="2800" smtClean="0"/>
              <a:t>whitefly nymphs</a:t>
            </a:r>
          </a:p>
          <a:p>
            <a:pPr>
              <a:buFont typeface="Times" pitchFamily="-106" charset="0"/>
              <a:buChar char="•"/>
            </a:pPr>
            <a:r>
              <a:rPr lang="en-US" sz="2800" smtClean="0"/>
              <a:t>insect eggs</a:t>
            </a:r>
          </a:p>
        </p:txBody>
      </p:sp>
      <p:pic>
        <p:nvPicPr>
          <p:cNvPr id="9" name="Picture 8" descr="Picture 18.png"/>
          <p:cNvPicPr>
            <a:picLocks noChangeAspect="1"/>
          </p:cNvPicPr>
          <p:nvPr/>
        </p:nvPicPr>
        <p:blipFill>
          <a:blip r:embed="rId3"/>
          <a:stretch>
            <a:fillRect/>
          </a:stretch>
        </p:blipFill>
        <p:spPr>
          <a:xfrm>
            <a:off x="533400" y="1223963"/>
            <a:ext cx="2871788" cy="2052637"/>
          </a:xfrm>
          <a:prstGeom prst="rect">
            <a:avLst/>
          </a:prstGeom>
          <a:solidFill>
            <a:schemeClr val="bg1">
              <a:lumMod val="10000"/>
              <a:lumOff val="90000"/>
            </a:schemeClr>
          </a:solidFill>
          <a:ln>
            <a:solidFill>
              <a:schemeClr val="bg1">
                <a:lumMod val="10000"/>
                <a:lumOff val="90000"/>
              </a:schemeClr>
            </a:solidFill>
          </a:ln>
        </p:spPr>
      </p:pic>
      <p:pic>
        <p:nvPicPr>
          <p:cNvPr id="11" name="Picture 10" descr="Picture 20.png"/>
          <p:cNvPicPr>
            <a:picLocks noChangeAspect="1"/>
          </p:cNvPicPr>
          <p:nvPr/>
        </p:nvPicPr>
        <p:blipFill>
          <a:blip r:embed="rId4"/>
          <a:stretch>
            <a:fillRect/>
          </a:stretch>
        </p:blipFill>
        <p:spPr>
          <a:xfrm>
            <a:off x="533400" y="4079875"/>
            <a:ext cx="2879725" cy="2120900"/>
          </a:xfrm>
          <a:prstGeom prst="rect">
            <a:avLst/>
          </a:prstGeom>
          <a:ln>
            <a:solidFill>
              <a:schemeClr val="bg1">
                <a:lumMod val="10000"/>
                <a:lumOff val="90000"/>
              </a:schemeClr>
            </a:solidFill>
          </a:ln>
        </p:spPr>
      </p:pic>
      <p:sp>
        <p:nvSpPr>
          <p:cNvPr id="22534" name="Text Box 13"/>
          <p:cNvSpPr txBox="1">
            <a:spLocks noChangeArrowheads="1"/>
          </p:cNvSpPr>
          <p:nvPr/>
        </p:nvSpPr>
        <p:spPr bwMode="auto">
          <a:xfrm>
            <a:off x="533400" y="3200400"/>
            <a:ext cx="2887663" cy="708025"/>
          </a:xfrm>
          <a:prstGeom prst="rect">
            <a:avLst/>
          </a:prstGeom>
          <a:solidFill>
            <a:schemeClr val="accent1"/>
          </a:solidFill>
          <a:ln w="9525">
            <a:noFill/>
            <a:miter lim="800000"/>
            <a:headEnd/>
            <a:tailEnd/>
          </a:ln>
        </p:spPr>
        <p:txBody>
          <a:bodyPr>
            <a:spAutoFit/>
          </a:bodyPr>
          <a:lstStyle/>
          <a:p>
            <a:pPr algn="ctr"/>
            <a:r>
              <a:rPr lang="en-US" sz="2000"/>
              <a:t>Predator mite (left) eating pest mite</a:t>
            </a:r>
            <a:endParaRPr lang="en-US" sz="2000" b="1"/>
          </a:p>
        </p:txBody>
      </p:sp>
      <p:sp>
        <p:nvSpPr>
          <p:cNvPr id="22535" name="Text Box 13"/>
          <p:cNvSpPr txBox="1">
            <a:spLocks noChangeArrowheads="1"/>
          </p:cNvSpPr>
          <p:nvPr/>
        </p:nvSpPr>
        <p:spPr bwMode="auto">
          <a:xfrm>
            <a:off x="533400" y="5943600"/>
            <a:ext cx="2819400" cy="708025"/>
          </a:xfrm>
          <a:prstGeom prst="rect">
            <a:avLst/>
          </a:prstGeom>
          <a:solidFill>
            <a:schemeClr val="accent1"/>
          </a:solidFill>
          <a:ln w="9525">
            <a:noFill/>
            <a:miter lim="800000"/>
            <a:headEnd/>
            <a:tailEnd/>
          </a:ln>
        </p:spPr>
        <p:txBody>
          <a:bodyPr>
            <a:spAutoFit/>
          </a:bodyPr>
          <a:lstStyle/>
          <a:p>
            <a:pPr algn="ctr"/>
            <a:r>
              <a:rPr lang="en-US" sz="2000"/>
              <a:t>Pest egg (top): Predator egg</a:t>
            </a:r>
          </a:p>
        </p:txBody>
      </p:sp>
      <p:pic>
        <p:nvPicPr>
          <p:cNvPr id="22536" name="Picture 12" descr="IACETULAD004.jpg"/>
          <p:cNvPicPr>
            <a:picLocks noChangeAspect="1"/>
          </p:cNvPicPr>
          <p:nvPr/>
        </p:nvPicPr>
        <p:blipFill>
          <a:blip r:embed="rId5"/>
          <a:srcRect t="4286" b="10001"/>
          <a:stretch>
            <a:fillRect/>
          </a:stretch>
        </p:blipFill>
        <p:spPr bwMode="auto">
          <a:xfrm>
            <a:off x="3505200" y="1828800"/>
            <a:ext cx="2667000" cy="3200400"/>
          </a:xfrm>
          <a:prstGeom prst="rect">
            <a:avLst/>
          </a:prstGeom>
          <a:noFill/>
          <a:ln w="9525">
            <a:solidFill>
              <a:srgbClr val="BBE0E3"/>
            </a:solidFill>
            <a:miter lim="800000"/>
            <a:headEnd/>
            <a:tailEnd/>
          </a:ln>
        </p:spPr>
      </p:pic>
      <p:sp>
        <p:nvSpPr>
          <p:cNvPr id="22537" name="Text Box 13"/>
          <p:cNvSpPr txBox="1">
            <a:spLocks noChangeArrowheads="1"/>
          </p:cNvSpPr>
          <p:nvPr/>
        </p:nvSpPr>
        <p:spPr bwMode="auto">
          <a:xfrm>
            <a:off x="3505200" y="4876800"/>
            <a:ext cx="2667000" cy="708025"/>
          </a:xfrm>
          <a:prstGeom prst="rect">
            <a:avLst/>
          </a:prstGeom>
          <a:solidFill>
            <a:schemeClr val="accent1"/>
          </a:solidFill>
          <a:ln w="9525">
            <a:noFill/>
            <a:miter lim="800000"/>
            <a:headEnd/>
            <a:tailEnd/>
          </a:ln>
        </p:spPr>
        <p:txBody>
          <a:bodyPr>
            <a:spAutoFit/>
          </a:bodyPr>
          <a:lstStyle/>
          <a:p>
            <a:pPr algn="ctr"/>
            <a:r>
              <a:rPr lang="en-US" sz="2000"/>
              <a:t>Predator mite (right) and thrips</a:t>
            </a:r>
            <a:endParaRPr lang="en-US" sz="2000" b="1"/>
          </a:p>
        </p:txBody>
      </p:sp>
      <p:sp>
        <p:nvSpPr>
          <p:cNvPr id="12" name="Slide Number Placeholder 11"/>
          <p:cNvSpPr>
            <a:spLocks noGrp="1"/>
          </p:cNvSpPr>
          <p:nvPr>
            <p:ph type="sldNum" sz="quarter" idx="12"/>
          </p:nvPr>
        </p:nvSpPr>
        <p:spPr/>
        <p:txBody>
          <a:bodyPr/>
          <a:lstStyle/>
          <a:p>
            <a:fld id="{EF319E95-66B4-483D-87A6-8E4797C9980A}" type="slidenum">
              <a:rPr lang="en-US"/>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6_Chapter1">
  <a:themeElements>
    <a:clrScheme name="">
      <a:dk1>
        <a:srgbClr val="000000"/>
      </a:dk1>
      <a:lt1>
        <a:srgbClr val="063D34"/>
      </a:lt1>
      <a:dk2>
        <a:srgbClr val="000000"/>
      </a:dk2>
      <a:lt2>
        <a:srgbClr val="808080"/>
      </a:lt2>
      <a:accent1>
        <a:srgbClr val="BBE0E3"/>
      </a:accent1>
      <a:accent2>
        <a:srgbClr val="FBFFFC"/>
      </a:accent2>
      <a:accent3>
        <a:srgbClr val="AAAFAE"/>
      </a:accent3>
      <a:accent4>
        <a:srgbClr val="000000"/>
      </a:accent4>
      <a:accent5>
        <a:srgbClr val="DAEDEF"/>
      </a:accent5>
      <a:accent6>
        <a:srgbClr val="E3E7E4"/>
      </a:accent6>
      <a:hlink>
        <a:srgbClr val="009999"/>
      </a:hlink>
      <a:folHlink>
        <a:srgbClr val="99CC00"/>
      </a:folHlink>
    </a:clrScheme>
    <a:fontScheme name="16_Chapter1">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4" charset="-52"/>
            <a:ea typeface="ＭＳ Ｐゴシック" pitchFamily="64" charset="-128"/>
            <a:cs typeface="ＭＳ Ｐゴシック" pitchFamily="64" charset="-128"/>
          </a:defRPr>
        </a:defPPr>
      </a:lstStyle>
    </a:lnDef>
  </a:objectDefaults>
  <a:extraClrSchemeLst>
    <a:extraClrScheme>
      <a:clrScheme name="Chapter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pter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pter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pter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pter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pter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pter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pter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pter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pter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pter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pter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business office:Applications:Microsoft Office 2004:Templates:My Templates:Chapter1.pot</Template>
  <TotalTime>7563</TotalTime>
  <Words>4485</Words>
  <Application>Microsoft Office PowerPoint</Application>
  <PresentationFormat>On-screen Show (4:3)</PresentationFormat>
  <Paragraphs>605</Paragraphs>
  <Slides>35</Slides>
  <Notes>35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Arial</vt:lpstr>
      <vt:lpstr>ＭＳ Ｐゴシック</vt:lpstr>
      <vt:lpstr>Calibri</vt:lpstr>
      <vt:lpstr>Times</vt:lpstr>
      <vt:lpstr>Wingdings</vt:lpstr>
      <vt:lpstr>__ _____</vt:lpstr>
      <vt:lpstr>Times-Bold</vt:lpstr>
      <vt:lpstr>Times-Roman</vt:lpstr>
      <vt:lpstr>Lucida Grande</vt:lpstr>
      <vt:lpstr>16_Chapter1</vt:lpstr>
      <vt:lpstr>Microsoft Word 97 - 2004 Document</vt:lpstr>
      <vt:lpstr>Slide 1</vt:lpstr>
      <vt:lpstr>In this presentation you will learn:</vt:lpstr>
      <vt:lpstr>What is Biological Control?</vt:lpstr>
      <vt:lpstr>Know Your Natural Enemies!</vt:lpstr>
      <vt:lpstr>Main Types of Insect Natural Enemies</vt:lpstr>
      <vt:lpstr>Predators</vt:lpstr>
      <vt:lpstr>General Predators</vt:lpstr>
      <vt:lpstr>Spiders (Arachnida)</vt:lpstr>
      <vt:lpstr>Predatory Mites (e.g., Phytoseiidae family) </vt:lpstr>
      <vt:lpstr>Green Lacewings (Chrysopidae)   Brown Lacewings (Hemerobiidae)</vt:lpstr>
      <vt:lpstr>Predatory Bugs (Heteroptera)</vt:lpstr>
      <vt:lpstr>Lady Beetles (Coccinellidae)</vt:lpstr>
      <vt:lpstr>Lady Beetles – Aphid Specialists  Usually are orangish species</vt:lpstr>
      <vt:lpstr>Lady Beetles – Specialized Predators </vt:lpstr>
      <vt:lpstr>Lady Beetles – General Predator Species </vt:lpstr>
      <vt:lpstr>Predaceous Ground Beetles (Carabidae)</vt:lpstr>
      <vt:lpstr>Soldier beetles (Cantharidae) – Leather-winged Beetles</vt:lpstr>
      <vt:lpstr>Syrphid flies (Syrphidae) –Flower Flies or Hover Flies</vt:lpstr>
      <vt:lpstr>Mantids (Mantidae) – Praying Mantids</vt:lpstr>
      <vt:lpstr>Parasites (technically Parasitoids)</vt:lpstr>
      <vt:lpstr>Signs of Parasitization</vt:lpstr>
      <vt:lpstr>Aphid Parasites</vt:lpstr>
      <vt:lpstr>Pathogens</vt:lpstr>
      <vt:lpstr>Pathogens</vt:lpstr>
      <vt:lpstr>Use an IPM Program</vt:lpstr>
      <vt:lpstr>Pesticide Toxicity to Natural Enemies</vt:lpstr>
      <vt:lpstr>Reduce Pest Problems With Proper Plant Care</vt:lpstr>
      <vt:lpstr>Use Physical Controls</vt:lpstr>
      <vt:lpstr>Ants Often Protect Pests</vt:lpstr>
      <vt:lpstr>Plants that Improve Biological Control</vt:lpstr>
      <vt:lpstr>Using Biological Control</vt:lpstr>
      <vt:lpstr>Consult University of California Publications  For More Information </vt:lpstr>
      <vt:lpstr>Online at  www.ipm.ucdavis.edu/PMG/menu.homegarden.html</vt:lpstr>
      <vt:lpstr>Online at www.ipm.ucdavis.edu</vt:lpstr>
      <vt:lpstr>Slide 35</vt:lpstr>
    </vt:vector>
  </TitlesOfParts>
  <Company>MLF Program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MLF Program</dc:creator>
  <cp:lastModifiedBy>Master Gardener</cp:lastModifiedBy>
  <cp:revision>717</cp:revision>
  <cp:lastPrinted>2010-11-18T19:26:55Z</cp:lastPrinted>
  <dcterms:created xsi:type="dcterms:W3CDTF">2011-01-21T00:56:13Z</dcterms:created>
  <dcterms:modified xsi:type="dcterms:W3CDTF">2012-02-06T21:53:02Z</dcterms:modified>
</cp:coreProperties>
</file>